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4"/>
  </p:notesMasterIdLst>
  <p:sldIdLst>
    <p:sldId id="256" r:id="rId2"/>
    <p:sldId id="484" r:id="rId3"/>
    <p:sldId id="485" r:id="rId4"/>
    <p:sldId id="449" r:id="rId5"/>
    <p:sldId id="469" r:id="rId6"/>
    <p:sldId id="473" r:id="rId7"/>
    <p:sldId id="374" r:id="rId8"/>
    <p:sldId id="376" r:id="rId9"/>
    <p:sldId id="435" r:id="rId10"/>
    <p:sldId id="437" r:id="rId11"/>
    <p:sldId id="439" r:id="rId12"/>
    <p:sldId id="486" r:id="rId13"/>
    <p:sldId id="517" r:id="rId14"/>
    <p:sldId id="518" r:id="rId15"/>
    <p:sldId id="519" r:id="rId16"/>
    <p:sldId id="487" r:id="rId17"/>
    <p:sldId id="504" r:id="rId18"/>
    <p:sldId id="505" r:id="rId19"/>
    <p:sldId id="301" r:id="rId20"/>
    <p:sldId id="421" r:id="rId21"/>
    <p:sldId id="495" r:id="rId22"/>
    <p:sldId id="496" r:id="rId23"/>
    <p:sldId id="499" r:id="rId24"/>
    <p:sldId id="501" r:id="rId25"/>
    <p:sldId id="502" r:id="rId26"/>
    <p:sldId id="500" r:id="rId27"/>
    <p:sldId id="506" r:id="rId28"/>
    <p:sldId id="507" r:id="rId29"/>
    <p:sldId id="515" r:id="rId30"/>
    <p:sldId id="523" r:id="rId31"/>
    <p:sldId id="524" r:id="rId32"/>
    <p:sldId id="529" r:id="rId33"/>
    <p:sldId id="525" r:id="rId34"/>
    <p:sldId id="526" r:id="rId35"/>
    <p:sldId id="267" r:id="rId36"/>
    <p:sldId id="470" r:id="rId37"/>
    <p:sldId id="369" r:id="rId38"/>
    <p:sldId id="479" r:id="rId39"/>
    <p:sldId id="520" r:id="rId40"/>
    <p:sldId id="530" r:id="rId41"/>
    <p:sldId id="440" r:id="rId42"/>
    <p:sldId id="522"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Cambria Math" panose="02040503050406030204" pitchFamily="18" charset="0"/>
      <p:regular r:id="rId51"/>
    </p:embeddedFont>
    <p:embeddedFont>
      <p:font typeface="Consolas" panose="020B0609020204030204" pitchFamily="49" charset="0"/>
      <p:regular r:id="rId52"/>
      <p:bold r:id="rId53"/>
      <p:italic r:id="rId54"/>
      <p:bold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3A49"/>
    <a:srgbClr val="E36209"/>
    <a:srgbClr val="8B94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5" autoAdjust="0"/>
    <p:restoredTop sz="68883" autoAdjust="0"/>
  </p:normalViewPr>
  <p:slideViewPr>
    <p:cSldViewPr snapToGrid="0">
      <p:cViewPr varScale="1">
        <p:scale>
          <a:sx n="46" d="100"/>
          <a:sy n="46" d="100"/>
        </p:scale>
        <p:origin x="13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2880" b="0" i="0" u="none" strike="noStrike" kern="1200" spc="0" baseline="0">
                <a:solidFill>
                  <a:schemeClr val="tx1">
                    <a:lumMod val="65000"/>
                    <a:lumOff val="35000"/>
                  </a:schemeClr>
                </a:solidFill>
                <a:latin typeface="+mn-lt"/>
                <a:ea typeface="+mn-ea"/>
                <a:cs typeface="+mn-cs"/>
              </a:defRPr>
            </a:pPr>
            <a:r>
              <a:rPr lang="en-US"/>
              <a:t>Tactic Occurrences In Coq's CI</a:t>
            </a:r>
          </a:p>
        </c:rich>
      </c:tx>
      <c:overlay val="0"/>
      <c:spPr>
        <a:noFill/>
        <a:ln>
          <a:noFill/>
        </a:ln>
        <a:effectLst/>
      </c:spPr>
      <c:txPr>
        <a:bodyPr rot="0" spcFirstLastPara="1" vertOverflow="ellipsis" vert="horz" wrap="square" anchor="ctr" anchorCtr="1"/>
        <a:lstStyle/>
        <a:p>
          <a:pPr algn="ctr" rtl="0">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count</c:v>
                </c:pt>
              </c:strCache>
            </c:strRef>
          </c:tx>
          <c:spPr>
            <a:solidFill>
              <a:srgbClr val="00B0F0"/>
            </a:solidFill>
            <a:ln>
              <a:noFill/>
            </a:ln>
            <a:effectLst/>
          </c:spPr>
          <c:invertIfNegative val="0"/>
          <c:dPt>
            <c:idx val="1"/>
            <c:invertIfNegative val="0"/>
            <c:bubble3D val="0"/>
            <c:spPr>
              <a:solidFill>
                <a:srgbClr val="00B050"/>
              </a:solidFill>
              <a:ln>
                <a:noFill/>
              </a:ln>
              <a:effectLst/>
            </c:spPr>
            <c:extLst>
              <c:ext xmlns:c16="http://schemas.microsoft.com/office/drawing/2014/chart" uri="{C3380CC4-5D6E-409C-BE32-E72D297353CC}">
                <c16:uniqueId val="{00000003-2B64-4369-A706-FACBC9DDA0AF}"/>
              </c:ext>
            </c:extLst>
          </c:dPt>
          <c:cat>
            <c:strRef>
              <c:f>Sheet1!$A$2:$A$12</c:f>
              <c:strCache>
                <c:ptCount val="9"/>
                <c:pt idx="0">
                  <c:v>apply</c:v>
                </c:pt>
                <c:pt idx="1">
                  <c:v>rewrite</c:v>
                </c:pt>
                <c:pt idx="2">
                  <c:v>intros</c:v>
                </c:pt>
                <c:pt idx="3">
                  <c:v>destruct</c:v>
                </c:pt>
                <c:pt idx="4">
                  <c:v>auto</c:v>
                </c:pt>
                <c:pt idx="5">
                  <c:v>simpl</c:v>
                </c:pt>
                <c:pt idx="6">
                  <c:v>eapply</c:v>
                </c:pt>
                <c:pt idx="7">
                  <c:v>unfold</c:v>
                </c:pt>
                <c:pt idx="8">
                  <c:v>eauto</c:v>
                </c:pt>
              </c:strCache>
            </c:strRef>
          </c:cat>
          <c:val>
            <c:numRef>
              <c:f>Sheet1!$B$2:$B$12</c:f>
              <c:numCache>
                <c:formatCode>General</c:formatCode>
                <c:ptCount val="9"/>
                <c:pt idx="0">
                  <c:v>402770</c:v>
                </c:pt>
                <c:pt idx="1">
                  <c:v>353408</c:v>
                </c:pt>
                <c:pt idx="2">
                  <c:v>205028</c:v>
                </c:pt>
                <c:pt idx="3">
                  <c:v>142527</c:v>
                </c:pt>
                <c:pt idx="4">
                  <c:v>136641</c:v>
                </c:pt>
                <c:pt idx="5">
                  <c:v>121077</c:v>
                </c:pt>
                <c:pt idx="6">
                  <c:v>94124</c:v>
                </c:pt>
                <c:pt idx="7">
                  <c:v>93703</c:v>
                </c:pt>
                <c:pt idx="8">
                  <c:v>80907</c:v>
                </c:pt>
              </c:numCache>
            </c:numRef>
          </c:val>
          <c:extLst>
            <c:ext xmlns:c16="http://schemas.microsoft.com/office/drawing/2014/chart" uri="{C3380CC4-5D6E-409C-BE32-E72D297353CC}">
              <c16:uniqueId val="{00000000-2B64-4369-A706-FACBC9DDA0AF}"/>
            </c:ext>
          </c:extLst>
        </c:ser>
        <c:dLbls>
          <c:showLegendKey val="0"/>
          <c:showVal val="0"/>
          <c:showCatName val="0"/>
          <c:showSerName val="0"/>
          <c:showPercent val="0"/>
          <c:showBubbleSize val="0"/>
        </c:dLbls>
        <c:gapWidth val="75"/>
        <c:axId val="1275516783"/>
        <c:axId val="1137757199"/>
      </c:barChart>
      <c:catAx>
        <c:axId val="127551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37757199"/>
        <c:crosses val="autoZero"/>
        <c:auto val="1"/>
        <c:lblAlgn val="ctr"/>
        <c:lblOffset val="100"/>
        <c:noMultiLvlLbl val="0"/>
      </c:catAx>
      <c:valAx>
        <c:axId val="1137757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275516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A7844-4C72-4593-A3DA-39B7559BABCF}" type="datetimeFigureOut">
              <a:rPr lang="en-US" smtClean="0"/>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3550B-05BB-48B6-97CB-8C83DBB5CFF7}" type="slidenum">
              <a:rPr lang="en-US" smtClean="0"/>
              <a:t>‹#›</a:t>
            </a:fld>
            <a:endParaRPr lang="en-US"/>
          </a:p>
        </p:txBody>
      </p:sp>
    </p:spTree>
    <p:extLst>
      <p:ext uri="{BB962C8B-B14F-4D97-AF65-F5344CB8AC3E}">
        <p14:creationId xmlns:p14="http://schemas.microsoft.com/office/powerpoint/2010/main" val="342863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name if not introduced)</a:t>
            </a:r>
          </a:p>
          <a:p>
            <a:endParaRPr lang="en-US" dirty="0"/>
          </a:p>
          <a:p>
            <a:r>
              <a:rPr lang="en-US" dirty="0"/>
              <a:t>MIT logo from https://upload.wikimedia.org/wikipedia/commons/0/0c/MIT_logo.svg</a:t>
            </a:r>
          </a:p>
        </p:txBody>
      </p:sp>
      <p:sp>
        <p:nvSpPr>
          <p:cNvPr id="4" name="Slide Number Placeholder 3"/>
          <p:cNvSpPr>
            <a:spLocks noGrp="1"/>
          </p:cNvSpPr>
          <p:nvPr>
            <p:ph type="sldNum" sz="quarter" idx="5"/>
          </p:nvPr>
        </p:nvSpPr>
        <p:spPr/>
        <p:txBody>
          <a:bodyPr/>
          <a:lstStyle/>
          <a:p>
            <a:fld id="{BD03550B-05BB-48B6-97CB-8C83DBB5CFF7}" type="slidenum">
              <a:rPr lang="en-US" smtClean="0"/>
              <a:t>1</a:t>
            </a:fld>
            <a:endParaRPr lang="en-US"/>
          </a:p>
        </p:txBody>
      </p:sp>
    </p:spTree>
    <p:extLst>
      <p:ext uri="{BB962C8B-B14F-4D97-AF65-F5344CB8AC3E}">
        <p14:creationId xmlns:p14="http://schemas.microsoft.com/office/powerpoint/2010/main" val="880219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3591673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Now at 2h25m, nearly 60 GB 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“partial evaluation” piece of fiat-crypto had inadequate </a:t>
            </a:r>
            <a:r>
              <a:rPr lang="en-US" dirty="0" err="1"/>
              <a:t>asymptotics</a:t>
            </a:r>
            <a:r>
              <a:rPr lang="en-US" dirty="0"/>
              <a:t> when done in the proof engine.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3: 8706.089s, 2398 rewrites, mem: 58,206,840 ko, (2^130-5, x64)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Real world: 4—17 limbs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1/16</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813324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quite interested in the first, I don’t think it’s possible in current proof engines, please come talk with me</a:t>
            </a:r>
          </a:p>
          <a:p>
            <a:r>
              <a:rPr lang="en-US" dirty="0"/>
              <a:t>We did the second</a:t>
            </a:r>
          </a:p>
          <a:p>
            <a:endParaRPr lang="en-US" dirty="0"/>
          </a:p>
          <a:p>
            <a:r>
              <a:rPr lang="en-US" dirty="0"/>
              <a:t>Allow me a brief review of proof by reflection.</a:t>
            </a:r>
          </a:p>
        </p:txBody>
      </p:sp>
      <p:sp>
        <p:nvSpPr>
          <p:cNvPr id="4" name="Slide Number Placeholder 3"/>
          <p:cNvSpPr>
            <a:spLocks noGrp="1"/>
          </p:cNvSpPr>
          <p:nvPr>
            <p:ph type="sldNum" sz="quarter" idx="5"/>
          </p:nvPr>
        </p:nvSpPr>
        <p:spPr/>
        <p:txBody>
          <a:bodyPr/>
          <a:lstStyle/>
          <a:p>
            <a:fld id="{BD03550B-05BB-48B6-97CB-8C83DBB5CFF7}" type="slidenum">
              <a:rPr lang="en-US" smtClean="0"/>
              <a:t>12</a:t>
            </a:fld>
            <a:endParaRPr lang="en-US"/>
          </a:p>
        </p:txBody>
      </p:sp>
    </p:spTree>
    <p:extLst>
      <p:ext uri="{BB962C8B-B14F-4D97-AF65-F5344CB8AC3E}">
        <p14:creationId xmlns:p14="http://schemas.microsoft.com/office/powerpoint/2010/main" val="3517631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steps in the proof engine make partial progress towards a goal and leave behind a trail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2530811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Coq’s</a:t>
            </a:r>
            <a:r>
              <a:rPr lang="en-US" dirty="0"/>
              <a:t> proof engine has a highly optimized primitive step for validating the output of a computation</a:t>
            </a:r>
          </a:p>
          <a:p>
            <a:r>
              <a:rPr lang="en-US" dirty="0"/>
              <a:t>Phrasing the goal so that we can just validate the output of a computation</a:t>
            </a:r>
          </a:p>
          <a:p>
            <a:r>
              <a:rPr lang="en-US" dirty="0"/>
              <a:t>Verifying the process, rather than having a modular but ad-hoc process that leaves behind a trail verifying the output</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3008819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Coq’s</a:t>
            </a:r>
            <a:r>
              <a:rPr lang="en-US" dirty="0"/>
              <a:t> proof engine has a highly optimized primitive step for validating the output of a computation</a:t>
            </a:r>
          </a:p>
          <a:p>
            <a:r>
              <a:rPr lang="en-US" dirty="0"/>
              <a:t>Phrasing the goal so that we can just validate the output of a computation</a:t>
            </a:r>
          </a:p>
          <a:p>
            <a:r>
              <a:rPr lang="en-US" dirty="0"/>
              <a:t>Verifying the process, rather than having a modular but ad-hoc process that leaves behind a trail verifying the output</a:t>
            </a:r>
            <a:br>
              <a:rPr lang="en-US" dirty="0"/>
            </a:b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2001764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solved the first one and have a prototype of a solution for the second</a:t>
            </a:r>
          </a:p>
        </p:txBody>
      </p:sp>
      <p:sp>
        <p:nvSpPr>
          <p:cNvPr id="4" name="Slide Number Placeholder 3"/>
          <p:cNvSpPr>
            <a:spLocks noGrp="1"/>
          </p:cNvSpPr>
          <p:nvPr>
            <p:ph type="sldNum" sz="quarter" idx="5"/>
          </p:nvPr>
        </p:nvSpPr>
        <p:spPr/>
        <p:txBody>
          <a:bodyPr/>
          <a:lstStyle/>
          <a:p>
            <a:fld id="{BD03550B-05BB-48B6-97CB-8C83DBB5CFF7}" type="slidenum">
              <a:rPr lang="en-US" smtClean="0"/>
              <a:t>16</a:t>
            </a:fld>
            <a:endParaRPr lang="en-US"/>
          </a:p>
        </p:txBody>
      </p:sp>
    </p:spTree>
    <p:extLst>
      <p:ext uri="{BB962C8B-B14F-4D97-AF65-F5344CB8AC3E}">
        <p14:creationId xmlns:p14="http://schemas.microsoft.com/office/powerpoint/2010/main" val="70039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these lemmas are about adding 0 and n in each orientation.</a:t>
            </a:r>
          </a:p>
          <a:p>
            <a:endParaRPr lang="en-US" dirty="0"/>
          </a:p>
        </p:txBody>
      </p:sp>
      <p:sp>
        <p:nvSpPr>
          <p:cNvPr id="4" name="Slide Number Placeholder 3"/>
          <p:cNvSpPr>
            <a:spLocks noGrp="1"/>
          </p:cNvSpPr>
          <p:nvPr>
            <p:ph type="sldNum" sz="quarter" idx="5"/>
          </p:nvPr>
        </p:nvSpPr>
        <p:spPr/>
        <p:txBody>
          <a:bodyPr/>
          <a:lstStyle/>
          <a:p>
            <a:fld id="{BD03550B-05BB-48B6-97CB-8C83DBB5CFF7}" type="slidenum">
              <a:rPr lang="en-US" smtClean="0"/>
              <a:t>17</a:t>
            </a:fld>
            <a:endParaRPr lang="en-US"/>
          </a:p>
        </p:txBody>
      </p:sp>
    </p:spTree>
    <p:extLst>
      <p:ext uri="{BB962C8B-B14F-4D97-AF65-F5344CB8AC3E}">
        <p14:creationId xmlns:p14="http://schemas.microsoft.com/office/powerpoint/2010/main" val="2376496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could easily be adjusted, if desired.</a:t>
            </a:r>
          </a:p>
          <a:p>
            <a:r>
              <a:rPr lang="en-US" dirty="0"/>
              <a:t>The point is that it’s essentially the same ergonomics as proof-producing rewriting.</a:t>
            </a:r>
          </a:p>
          <a:p>
            <a:r>
              <a:rPr lang="en-US" dirty="0"/>
              <a:t>Our plugin and tactic code reifies the rewrite lemmas, assembles the reflective code transformation, partially evaluating it on-the-fly for better performance, and sets up the rewriting database.</a:t>
            </a:r>
          </a:p>
          <a:p>
            <a:r>
              <a:rPr lang="en-US" dirty="0"/>
              <a:t>The </a:t>
            </a:r>
            <a:r>
              <a:rPr lang="en-US" dirty="0" err="1"/>
              <a:t>Rewrite_for</a:t>
            </a:r>
            <a:r>
              <a:rPr lang="en-US" dirty="0"/>
              <a:t> tactic can then use this database to do the reflective code transformation via </a:t>
            </a:r>
            <a:r>
              <a:rPr lang="en-US" dirty="0" err="1"/>
              <a:t>vm_compute</a:t>
            </a:r>
            <a:r>
              <a:rPr lang="en-US" dirty="0"/>
              <a:t>.</a:t>
            </a:r>
          </a:p>
          <a:p>
            <a:r>
              <a:rPr lang="en-US" dirty="0"/>
              <a:t>This is what allows reflective solutions to be faster than proof-producing rewriting.</a:t>
            </a:r>
          </a:p>
        </p:txBody>
      </p:sp>
      <p:sp>
        <p:nvSpPr>
          <p:cNvPr id="4" name="Slide Number Placeholder 3"/>
          <p:cNvSpPr>
            <a:spLocks noGrp="1"/>
          </p:cNvSpPr>
          <p:nvPr>
            <p:ph type="sldNum" sz="quarter" idx="5"/>
          </p:nvPr>
        </p:nvSpPr>
        <p:spPr/>
        <p:txBody>
          <a:bodyPr/>
          <a:lstStyle/>
          <a:p>
            <a:fld id="{BD03550B-05BB-48B6-97CB-8C83DBB5CFF7}" type="slidenum">
              <a:rPr lang="en-US" smtClean="0"/>
              <a:t>18</a:t>
            </a:fld>
            <a:endParaRPr lang="en-US"/>
          </a:p>
        </p:txBody>
      </p:sp>
    </p:spTree>
    <p:extLst>
      <p:ext uri="{BB962C8B-B14F-4D97-AF65-F5344CB8AC3E}">
        <p14:creationId xmlns:p14="http://schemas.microsoft.com/office/powerpoint/2010/main" val="2493897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(advertise alternative usage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we wrote can also make a pretty cool tool that can be run on the command line, if you reify the code you want to specialize and transform ahead of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NOT call the binary “generated”)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t>
            </a:r>
            <a:r>
              <a:rPr lang="en-US" dirty="0" err="1"/>
              <a:t>vm_compute</a:t>
            </a:r>
            <a:r>
              <a:rPr lang="en-US" dirty="0"/>
              <a:t> is validating the output of a computation, in our case to generate transformed code, we can run the computation outside of Coq to generate transformed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can automatically generate verified code on the command line, in seconds (not hours or days or weeks), for given just the compile-time template parameters.  (Don’t need to say: name of the high-level algorithm, the machine architecture, the number of limbs, and the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the ease with which our tool can be used contributed significantly to its adoption in industry. </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word “rewrite” occurs over 350,000 times in the 69 developments tested in </a:t>
            </a:r>
            <a:r>
              <a:rPr lang="en-US" dirty="0" err="1"/>
              <a:t>Coq’s</a:t>
            </a:r>
            <a:r>
              <a:rPr lang="en-US" dirty="0"/>
              <a:t> CI.</a:t>
            </a:r>
          </a:p>
          <a:p>
            <a:r>
              <a:rPr lang="en-US" dirty="0"/>
              <a:t>Top 9 tactics</a:t>
            </a:r>
          </a:p>
          <a:p>
            <a:endParaRPr lang="en-US" dirty="0"/>
          </a:p>
          <a:p>
            <a:r>
              <a:rPr lang="en-US" dirty="0"/>
              <a:t>Note: Data acquired by looking for words that start with lowercase letters of length at least 4 in </a:t>
            </a:r>
            <a:r>
              <a:rPr lang="en-US" dirty="0" err="1"/>
              <a:t>Coq’s</a:t>
            </a:r>
            <a:r>
              <a:rPr lang="en-US" dirty="0"/>
              <a:t> CI</a:t>
            </a:r>
          </a:p>
          <a:p>
            <a:r>
              <a:rPr lang="en-US" dirty="0"/>
              <a:t>Excluded “with” and “</a:t>
            </a:r>
            <a:r>
              <a:rPr lang="en-US" dirty="0" err="1"/>
              <a:t>forall</a:t>
            </a:r>
            <a:r>
              <a:rPr lang="en-US" dirty="0"/>
              <a:t>” by hand</a:t>
            </a:r>
          </a:p>
        </p:txBody>
      </p:sp>
      <p:sp>
        <p:nvSpPr>
          <p:cNvPr id="4" name="Slide Number Placeholder 3"/>
          <p:cNvSpPr>
            <a:spLocks noGrp="1"/>
          </p:cNvSpPr>
          <p:nvPr>
            <p:ph type="sldNum" sz="quarter" idx="5"/>
          </p:nvPr>
        </p:nvSpPr>
        <p:spPr/>
        <p:txBody>
          <a:bodyPr/>
          <a:lstStyle/>
          <a:p>
            <a:fld id="{BD03550B-05BB-48B6-97CB-8C83DBB5CFF7}" type="slidenum">
              <a:rPr lang="en-US" smtClean="0"/>
              <a:t>2</a:t>
            </a:fld>
            <a:endParaRPr lang="en-US"/>
          </a:p>
        </p:txBody>
      </p:sp>
    </p:spTree>
    <p:extLst>
      <p:ext uri="{BB962C8B-B14F-4D97-AF65-F5344CB8AC3E}">
        <p14:creationId xmlns:p14="http://schemas.microsoft.com/office/powerpoint/2010/main" val="6409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we wrote can also make a pretty cool tool that can be run on the command line, if you reify the code you want to specialize and transform ahead of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NOT call the binary “generated”)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can automatically generate verified code on the command line, in seconds (not hours or days or weeks), for given just the compile-time template parameters.  (Don’t need to say: name of the high-level algorithm, the machine architecture, the number of limbs, and the prime)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the ease with which our tool can be used contributed significantly to its adoption in industry.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1147942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are really just issues of boilerplate</a:t>
            </a:r>
          </a:p>
        </p:txBody>
      </p:sp>
      <p:sp>
        <p:nvSpPr>
          <p:cNvPr id="4" name="Slide Number Placeholder 3"/>
          <p:cNvSpPr>
            <a:spLocks noGrp="1"/>
          </p:cNvSpPr>
          <p:nvPr>
            <p:ph type="sldNum" sz="quarter" idx="5"/>
          </p:nvPr>
        </p:nvSpPr>
        <p:spPr/>
        <p:txBody>
          <a:bodyPr/>
          <a:lstStyle/>
          <a:p>
            <a:fld id="{BD03550B-05BB-48B6-97CB-8C83DBB5CFF7}" type="slidenum">
              <a:rPr lang="en-US" smtClean="0"/>
              <a:t>21</a:t>
            </a:fld>
            <a:endParaRPr lang="en-US"/>
          </a:p>
        </p:txBody>
      </p:sp>
    </p:spTree>
    <p:extLst>
      <p:ext uri="{BB962C8B-B14F-4D97-AF65-F5344CB8AC3E}">
        <p14:creationId xmlns:p14="http://schemas.microsoft.com/office/powerpoint/2010/main" val="158787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869913F-6319-46B4-908B-5E4E09207EC0}"/>
              </a:ext>
            </a:extLst>
          </p:cNvPr>
          <p:cNvSpPr>
            <a:spLocks noGrp="1"/>
          </p:cNvSpPr>
          <p:nvPr>
            <p:ph type="body" idx="1"/>
          </p:nvPr>
        </p:nvSpPr>
        <p:spPr/>
        <p:txBody>
          <a:bodyPr/>
          <a:lstStyle/>
          <a:p>
            <a:r>
              <a:rPr lang="en-US" dirty="0"/>
              <a:t>Not pronounced “GO-DULL”, pronounced “girdle”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03550B-05BB-48B6-97CB-8C83DBB5CFF7}" type="slidenum">
              <a:rPr lang="en-US" smtClean="0"/>
              <a:t>23</a:t>
            </a:fld>
            <a:endParaRPr lang="en-US"/>
          </a:p>
        </p:txBody>
      </p:sp>
    </p:spTree>
    <p:extLst>
      <p:ext uri="{BB962C8B-B14F-4D97-AF65-F5344CB8AC3E}">
        <p14:creationId xmlns:p14="http://schemas.microsoft.com/office/powerpoint/2010/main" val="1617527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82CD2BC-E648-4D0F-AC64-BB17C000538F}"/>
              </a:ext>
            </a:extLst>
          </p:cNvPr>
          <p:cNvSpPr>
            <a:spLocks noGrp="1"/>
          </p:cNvSpPr>
          <p:nvPr>
            <p:ph type="body" idx="1"/>
          </p:nvPr>
        </p:nvSpPr>
        <p:spPr/>
        <p:txBody>
          <a:bodyPr/>
          <a:lstStyle/>
          <a:p>
            <a:r>
              <a:rPr lang="en-US" dirty="0"/>
              <a:t>Say “fixpoints” or “fixpoints and </a:t>
            </a:r>
            <a:r>
              <a:rPr lang="en-US" dirty="0" err="1"/>
              <a:t>cofixpoints</a:t>
            </a:r>
            <a:r>
              <a:rPr lang="en-US" dirty="0"/>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having one language for all code, we construct a new language for each code.</a:t>
            </a:r>
          </a:p>
          <a:p>
            <a:r>
              <a:rPr lang="en-US" dirty="0"/>
              <a:t>BUT, we do this automatically, behind the scenes, where it’s mostly invisible to the user.</a:t>
            </a:r>
          </a:p>
        </p:txBody>
      </p:sp>
      <p:sp>
        <p:nvSpPr>
          <p:cNvPr id="4" name="Slide Number Placeholder 3"/>
          <p:cNvSpPr>
            <a:spLocks noGrp="1"/>
          </p:cNvSpPr>
          <p:nvPr>
            <p:ph type="sldNum" sz="quarter" idx="5"/>
          </p:nvPr>
        </p:nvSpPr>
        <p:spPr/>
        <p:txBody>
          <a:bodyPr/>
          <a:lstStyle/>
          <a:p>
            <a:fld id="{BD03550B-05BB-48B6-97CB-8C83DBB5CFF7}" type="slidenum">
              <a:rPr lang="en-US" smtClean="0"/>
              <a:t>26</a:t>
            </a:fld>
            <a:endParaRPr lang="en-US"/>
          </a:p>
        </p:txBody>
      </p:sp>
    </p:spTree>
    <p:extLst>
      <p:ext uri="{BB962C8B-B14F-4D97-AF65-F5344CB8AC3E}">
        <p14:creationId xmlns:p14="http://schemas.microsoft.com/office/powerpoint/2010/main" val="14516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because it’s the base case of inductively generated type codes</a:t>
            </a:r>
          </a:p>
          <a:p>
            <a:endParaRPr lang="en-US" dirty="0"/>
          </a:p>
          <a:p>
            <a:r>
              <a:rPr lang="en-US" dirty="0"/>
              <a:t>If saying “decides equality”, use “for” not “between types and named identifiers”</a:t>
            </a:r>
          </a:p>
        </p:txBody>
      </p:sp>
      <p:sp>
        <p:nvSpPr>
          <p:cNvPr id="4" name="Slide Number Placeholder 3"/>
          <p:cNvSpPr>
            <a:spLocks noGrp="1"/>
          </p:cNvSpPr>
          <p:nvPr>
            <p:ph type="sldNum" sz="quarter" idx="5"/>
          </p:nvPr>
        </p:nvSpPr>
        <p:spPr/>
        <p:txBody>
          <a:bodyPr/>
          <a:lstStyle/>
          <a:p>
            <a:fld id="{BD03550B-05BB-48B6-97CB-8C83DBB5CFF7}" type="slidenum">
              <a:rPr lang="en-US" smtClean="0"/>
              <a:t>27</a:t>
            </a:fld>
            <a:endParaRPr lang="en-US"/>
          </a:p>
        </p:txBody>
      </p:sp>
    </p:spTree>
    <p:extLst>
      <p:ext uri="{BB962C8B-B14F-4D97-AF65-F5344CB8AC3E}">
        <p14:creationId xmlns:p14="http://schemas.microsoft.com/office/powerpoint/2010/main" val="350772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because it’s the base case of inductively generated type codes</a:t>
            </a:r>
          </a:p>
        </p:txBody>
      </p:sp>
      <p:sp>
        <p:nvSpPr>
          <p:cNvPr id="4" name="Slide Number Placeholder 3"/>
          <p:cNvSpPr>
            <a:spLocks noGrp="1"/>
          </p:cNvSpPr>
          <p:nvPr>
            <p:ph type="sldNum" sz="quarter" idx="5"/>
          </p:nvPr>
        </p:nvSpPr>
        <p:spPr/>
        <p:txBody>
          <a:bodyPr/>
          <a:lstStyle/>
          <a:p>
            <a:fld id="{BD03550B-05BB-48B6-97CB-8C83DBB5CFF7}" type="slidenum">
              <a:rPr lang="en-US" smtClean="0"/>
              <a:t>28</a:t>
            </a:fld>
            <a:endParaRPr lang="en-US"/>
          </a:p>
        </p:txBody>
      </p:sp>
    </p:spTree>
    <p:extLst>
      <p:ext uri="{BB962C8B-B14F-4D97-AF65-F5344CB8AC3E}">
        <p14:creationId xmlns:p14="http://schemas.microsoft.com/office/powerpoint/2010/main" val="2478450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869913F-6319-46B4-908B-5E4E09207E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I’ve talked about how we make the rewriter easy to use, I’m going to talk a bit about what it actually does and how it works.</a:t>
            </a:r>
          </a:p>
          <a:p>
            <a:endParaRPr lang="en-US" dirty="0"/>
          </a:p>
        </p:txBody>
      </p:sp>
    </p:spTree>
    <p:extLst>
      <p:ext uri="{BB962C8B-B14F-4D97-AF65-F5344CB8AC3E}">
        <p14:creationId xmlns:p14="http://schemas.microsoft.com/office/powerpoint/2010/main" val="680395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03550B-05BB-48B6-97CB-8C83DBB5CFF7}" type="slidenum">
              <a:rPr lang="en-US" smtClean="0"/>
              <a:t>3</a:t>
            </a:fld>
            <a:endParaRPr lang="en-US"/>
          </a:p>
        </p:txBody>
      </p:sp>
    </p:spTree>
    <p:extLst>
      <p:ext uri="{BB962C8B-B14F-4D97-AF65-F5344CB8AC3E}">
        <p14:creationId xmlns:p14="http://schemas.microsoft.com/office/powerpoint/2010/main" val="4104695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combine state-of-the-art techniques from verified compilers: </a:t>
            </a:r>
            <a:r>
              <a:rPr lang="en-US" dirty="0" err="1"/>
              <a:t>NbE</a:t>
            </a:r>
            <a:r>
              <a:rPr lang="en-US"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briefly describe each of these, noting the most interesting features you can read more about in our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section will be a grab bag of techniques; if you’re more interested in the broad stokes than the technical details, feel free to go to sleep for this section of the talk.</a:t>
            </a:r>
          </a:p>
        </p:txBody>
      </p:sp>
      <p:sp>
        <p:nvSpPr>
          <p:cNvPr id="4" name="Slide Number Placeholder 3"/>
          <p:cNvSpPr>
            <a:spLocks noGrp="1"/>
          </p:cNvSpPr>
          <p:nvPr>
            <p:ph type="sldNum" sz="quarter" idx="5"/>
          </p:nvPr>
        </p:nvSpPr>
        <p:spPr/>
        <p:txBody>
          <a:bodyPr/>
          <a:lstStyle/>
          <a:p>
            <a:fld id="{BD03550B-05BB-48B6-97CB-8C83DBB5CFF7}" type="slidenum">
              <a:rPr lang="en-US" smtClean="0"/>
              <a:t>30</a:t>
            </a:fld>
            <a:endParaRPr lang="en-US"/>
          </a:p>
        </p:txBody>
      </p:sp>
    </p:spTree>
    <p:extLst>
      <p:ext uri="{BB962C8B-B14F-4D97-AF65-F5344CB8AC3E}">
        <p14:creationId xmlns:p14="http://schemas.microsoft.com/office/powerpoint/2010/main" val="2819262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way of describing partial evaluation is that it is computing the bits of code that can be computed at compile-time, while leaving the other code unevaluated.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NbE</a:t>
            </a:r>
            <a:r>
              <a:rPr lang="en-US" dirty="0"/>
              <a:t> is a method of performing reduction that leverages substitution in the meta-language to perform substitution in the object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implemented </a:t>
            </a:r>
            <a:r>
              <a:rPr lang="en-US" dirty="0" err="1"/>
              <a:t>NbE</a:t>
            </a:r>
            <a:r>
              <a:rPr lang="en-US" dirty="0"/>
              <a:t> in a monad that pushes function application underneath let binders, rather than blocking reduction or duplicating </a:t>
            </a:r>
            <a:r>
              <a:rPr lang="en-US" dirty="0" err="1"/>
              <a:t>subterms</a:t>
            </a:r>
            <a:r>
              <a:rPr lang="en-US" dirty="0"/>
              <a:t>.  This alternative to rewriting on a </a:t>
            </a:r>
            <a:r>
              <a:rPr lang="en-US" dirty="0" err="1"/>
              <a:t>dag</a:t>
            </a:r>
            <a:r>
              <a:rPr lang="en-US" dirty="0"/>
              <a:t> allows us to interface more directly with proof engine goals.</a:t>
            </a:r>
          </a:p>
        </p:txBody>
      </p:sp>
      <p:sp>
        <p:nvSpPr>
          <p:cNvPr id="4" name="Slide Number Placeholder 3"/>
          <p:cNvSpPr>
            <a:spLocks noGrp="1"/>
          </p:cNvSpPr>
          <p:nvPr>
            <p:ph type="sldNum" sz="quarter" idx="5"/>
          </p:nvPr>
        </p:nvSpPr>
        <p:spPr/>
        <p:txBody>
          <a:bodyPr/>
          <a:lstStyle/>
          <a:p>
            <a:fld id="{BD03550B-05BB-48B6-97CB-8C83DBB5CFF7}" type="slidenum">
              <a:rPr lang="en-US" smtClean="0"/>
              <a:t>31</a:t>
            </a:fld>
            <a:endParaRPr lang="en-US"/>
          </a:p>
        </p:txBody>
      </p:sp>
    </p:spTree>
    <p:extLst>
      <p:ext uri="{BB962C8B-B14F-4D97-AF65-F5344CB8AC3E}">
        <p14:creationId xmlns:p14="http://schemas.microsoft.com/office/powerpoint/2010/main" val="428518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take away only one thing from this grab-bag section on rewriter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building a compiler or partial evaluator around rewriting,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 high level, the rewriting algorithm is essentially “scan the goal, find all opportunities for code transformation, transform the code, then repeat, in a loop”.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think of rewriting as being about systems of equations, it’s natural to scan the goal either from the root of the abstract syntax tree or from the leaves.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when thinking about rewriting as being about computing in higher-order functional languages, functions play a much more central role than concepts like “root” or “leaves” of an abstract syntax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much more important to decide whether to evaluate function arguments before or after transforming the body of the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NbE</a:t>
            </a:r>
            <a:r>
              <a:rPr lang="en-US" dirty="0"/>
              <a:t> made it particularly convenient to apply reduction ordering to rewriting, giving an asymptotic performance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again, if you take away only one thing from this grab-bag section, it should be that </a:t>
            </a:r>
            <a:r>
              <a:rPr lang="en-US" dirty="0" err="1"/>
              <a:t>topdown</a:t>
            </a:r>
            <a:r>
              <a:rPr lang="en-US" dirty="0"/>
              <a:t> and </a:t>
            </a:r>
            <a:r>
              <a:rPr lang="en-US" dirty="0" err="1"/>
              <a:t>bottomup</a:t>
            </a:r>
            <a:r>
              <a:rPr lang="en-US" dirty="0"/>
              <a:t> fall into the same category as </a:t>
            </a:r>
            <a:r>
              <a:rPr lang="en-US" dirty="0" err="1"/>
              <a:t>cbv</a:t>
            </a:r>
            <a:r>
              <a:rPr lang="en-US" dirty="0"/>
              <a:t> and </a:t>
            </a:r>
            <a:r>
              <a:rPr lang="en-US" dirty="0" err="1"/>
              <a:t>cbn</a:t>
            </a:r>
            <a:r>
              <a:rPr lang="en-US" dirty="0"/>
              <a:t>.</a:t>
            </a:r>
          </a:p>
          <a:p>
            <a:endParaRPr lang="en-US" dirty="0"/>
          </a:p>
        </p:txBody>
      </p:sp>
      <p:sp>
        <p:nvSpPr>
          <p:cNvPr id="4" name="Slide Number Placeholder 3"/>
          <p:cNvSpPr>
            <a:spLocks noGrp="1"/>
          </p:cNvSpPr>
          <p:nvPr>
            <p:ph type="sldNum" sz="quarter" idx="5"/>
          </p:nvPr>
        </p:nvSpPr>
        <p:spPr/>
        <p:txBody>
          <a:bodyPr/>
          <a:lstStyle/>
          <a:p>
            <a:fld id="{BD03550B-05BB-48B6-97CB-8C83DBB5CFF7}" type="slidenum">
              <a:rPr lang="en-US" smtClean="0"/>
              <a:t>32</a:t>
            </a:fld>
            <a:endParaRPr lang="en-US"/>
          </a:p>
        </p:txBody>
      </p:sp>
    </p:spTree>
    <p:extLst>
      <p:ext uri="{BB962C8B-B14F-4D97-AF65-F5344CB8AC3E}">
        <p14:creationId xmlns:p14="http://schemas.microsoft.com/office/powerpoint/2010/main" val="2217309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 side conditions … , and moreover we were able to leverage side conditions to make use of the results of abstract interpretation.  More details in the paper.</a:t>
            </a:r>
          </a:p>
          <a:p>
            <a:pPr marL="0" lvl="0" indent="0" algn="l" rtl="0">
              <a:spcBef>
                <a:spcPts val="0"/>
              </a:spcBef>
              <a:spcAft>
                <a:spcPts val="0"/>
              </a:spcAft>
              <a:buNone/>
            </a:pPr>
            <a:r>
              <a:rPr lang="en-US" dirty="0"/>
              <a:t>Untyped vs typed tension: more details in my PhD thesis</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BD03550B-05BB-48B6-97CB-8C83DBB5CFF7}" type="slidenum">
              <a:rPr lang="en-US" smtClean="0"/>
              <a:t>33</a:t>
            </a:fld>
            <a:endParaRPr lang="en-US"/>
          </a:p>
        </p:txBody>
      </p:sp>
    </p:spTree>
    <p:extLst>
      <p:ext uri="{BB962C8B-B14F-4D97-AF65-F5344CB8AC3E}">
        <p14:creationId xmlns:p14="http://schemas.microsoft.com/office/powerpoint/2010/main" val="3644364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PHOAS is an encoding trick for well-typed syntax that avoids binder-bookkeeping while still allowing complex transformations involving binders.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keep in mind: PHOAS enforces no dangling references)</a:t>
            </a:r>
          </a:p>
        </p:txBody>
      </p:sp>
      <p:sp>
        <p:nvSpPr>
          <p:cNvPr id="4" name="Slide Number Placeholder 3"/>
          <p:cNvSpPr>
            <a:spLocks noGrp="1"/>
          </p:cNvSpPr>
          <p:nvPr>
            <p:ph type="sldNum" sz="quarter" idx="5"/>
          </p:nvPr>
        </p:nvSpPr>
        <p:spPr/>
        <p:txBody>
          <a:bodyPr/>
          <a:lstStyle/>
          <a:p>
            <a:fld id="{BD03550B-05BB-48B6-97CB-8C83DBB5CFF7}" type="slidenum">
              <a:rPr lang="en-US" smtClean="0"/>
              <a:t>34</a:t>
            </a:fld>
            <a:endParaRPr lang="en-US"/>
          </a:p>
        </p:txBody>
      </p:sp>
    </p:spTree>
    <p:extLst>
      <p:ext uri="{BB962C8B-B14F-4D97-AF65-F5344CB8AC3E}">
        <p14:creationId xmlns:p14="http://schemas.microsoft.com/office/powerpoint/2010/main" val="1226234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final segment of this presentation, I want to briefly zoom out from the details of our solution to its performance.</a:t>
            </a:r>
          </a:p>
          <a:p>
            <a:r>
              <a:rPr lang="en-US" dirty="0"/>
              <a:t>If you went to sleep for the grab-bag of techniques section, you should consider waking up now.</a:t>
            </a:r>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3210505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three dots in the upper left, the proof producing rewriting approach, are reconstructed from early experiments with fiat crypto.</a:t>
            </a:r>
          </a:p>
          <a:p>
            <a:r>
              <a:rPr lang="en-US" dirty="0"/>
              <a:t>Our actually published paper on fiat-crypto already integrated an early forerunner of this rewriting engine, highly specialized to the particular rewriting we were doing.</a:t>
            </a:r>
          </a:p>
          <a:p>
            <a:r>
              <a:rPr lang="en-US" dirty="0"/>
              <a:t>Extracting and modularizing the rewriting engine allowed us to </a:t>
            </a:r>
          </a:p>
          <a:p>
            <a:endParaRPr lang="en-US" dirty="0"/>
          </a:p>
          <a:p>
            <a:r>
              <a:rPr lang="en-US" dirty="0"/>
              <a:t>Timing of different partial-evaluation implementations for Fiat Cryptography as prime modulus grows (only unsaturated </a:t>
            </a:r>
            <a:r>
              <a:rPr lang="en-US" dirty="0" err="1"/>
              <a:t>Solinas</a:t>
            </a:r>
            <a:r>
              <a:rPr lang="en-US" dirty="0"/>
              <a:t> x64)</a:t>
            </a:r>
          </a:p>
          <a:p>
            <a:endParaRPr lang="en-US" dirty="0"/>
          </a:p>
          <a:p>
            <a:r>
              <a:rPr lang="en-US" dirty="0"/>
              <a:t>Note that the reflective approach we show starts at “real primes”, whereas the proof-producing rewriting is too slow before it manages to get to any “real primes”.</a:t>
            </a:r>
          </a:p>
          <a:p>
            <a:r>
              <a:rPr lang="en-US" dirty="0"/>
              <a:t>Recall:</a:t>
            </a:r>
          </a:p>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3: 8706.089s, 2398 rewrites, mem: 58,206,840 ko, (2^130-5, x64)</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seems like it would also solve one of the two performance issues that killed the parser-synthesizer that I worked on for my masters.</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2744702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t>
            </a:r>
            <a:r>
              <a:rPr lang="en-US" dirty="0" err="1"/>
              <a:t>topdown</a:t>
            </a:r>
            <a:r>
              <a:rPr lang="en-US" dirty="0"/>
              <a:t> is not visible because it’s hidden by the almost identical </a:t>
            </a:r>
            <a:r>
              <a:rPr lang="en-US" dirty="0" err="1"/>
              <a:t>bottomup</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if we parameterize the denotation functions over maps rather than parameterizing the inductive itself over codes, we’ll also need an assumption saying that all occurrences </a:t>
            </a:r>
            <a:r>
              <a:rPr lang="en-US"/>
              <a:t>in th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 Adjust well-</a:t>
            </a:r>
            <a:r>
              <a:rPr lang="en-US" dirty="0" err="1"/>
              <a:t>typedness</a:t>
            </a:r>
            <a:r>
              <a:rPr lang="en-US" dirty="0"/>
              <a:t> construction for denotation: either have the syntax be well-typed by construction or ensure that any transports we’re performing based on a well-</a:t>
            </a:r>
            <a:r>
              <a:rPr lang="en-US" dirty="0" err="1"/>
              <a:t>typedness</a:t>
            </a:r>
            <a:r>
              <a:rPr lang="en-US" dirty="0"/>
              <a:t> construction are reducible.</a:t>
            </a:r>
          </a:p>
        </p:txBody>
      </p:sp>
      <p:sp>
        <p:nvSpPr>
          <p:cNvPr id="4" name="Slide Number Placeholder 3"/>
          <p:cNvSpPr>
            <a:spLocks noGrp="1"/>
          </p:cNvSpPr>
          <p:nvPr>
            <p:ph type="sldNum" sz="quarter" idx="5"/>
          </p:nvPr>
        </p:nvSpPr>
        <p:spPr/>
        <p:txBody>
          <a:bodyPr/>
          <a:lstStyle/>
          <a:p>
            <a:fld id="{BD03550B-05BB-48B6-97CB-8C83DBB5CFF7}" type="slidenum">
              <a:rPr lang="en-US" smtClean="0"/>
              <a:t>38</a:t>
            </a:fld>
            <a:endParaRPr lang="en-US"/>
          </a:p>
        </p:txBody>
      </p:sp>
    </p:spTree>
    <p:extLst>
      <p:ext uri="{BB962C8B-B14F-4D97-AF65-F5344CB8AC3E}">
        <p14:creationId xmlns:p14="http://schemas.microsoft.com/office/powerpoint/2010/main" val="1535406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03550B-05BB-48B6-97CB-8C83DBB5CFF7}" type="slidenum">
              <a:rPr lang="en-US" smtClean="0"/>
              <a:t>39</a:t>
            </a:fld>
            <a:endParaRPr lang="en-US"/>
          </a:p>
        </p:txBody>
      </p:sp>
    </p:spTree>
    <p:extLst>
      <p:ext uri="{BB962C8B-B14F-4D97-AF65-F5344CB8AC3E}">
        <p14:creationId xmlns:p14="http://schemas.microsoft.com/office/powerpoint/2010/main" val="180363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context of this talk will be the project fiat crypto, where crypto here is cryptography and not dogecoin.   Our code implements the elliptic curve cryptography underneath HTTPS which is used wherever you see the secure lock icon. Our code is used in Chrome and Firefox…</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a:t>
            </a:fld>
            <a:endParaRPr lang="en-US"/>
          </a:p>
        </p:txBody>
      </p:sp>
    </p:spTree>
    <p:extLst>
      <p:ext uri="{BB962C8B-B14F-4D97-AF65-F5344CB8AC3E}">
        <p14:creationId xmlns:p14="http://schemas.microsoft.com/office/powerpoint/2010/main" val="15427109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rwh</a:t>
            </a:r>
            <a:r>
              <a:rPr lang="en-US" dirty="0"/>
              <a:t> for "rewrite head“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a:t>
            </a:r>
            <a:r>
              <a:rPr lang="en-US" dirty="0" err="1"/>
              <a:t>rw</a:t>
            </a:r>
            <a:r>
              <a:rPr lang="en-US" dirty="0"/>
              <a:t> returns metalanguage tuple that we put underneath object-language binders.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real question is how to do this without slowdown using *only well-typed primitives*, though the question of how to generate a linearly-sized proof term is also interesting.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a solution for the linear-sized proof term, though I’ve not managed to get Coq to accept the proof term in linear time, due to non-linear substitution of let binders.</a:t>
            </a:r>
          </a:p>
        </p:txBody>
      </p:sp>
      <p:sp>
        <p:nvSpPr>
          <p:cNvPr id="4" name="Slide Number Placeholder 3"/>
          <p:cNvSpPr>
            <a:spLocks noGrp="1"/>
          </p:cNvSpPr>
          <p:nvPr>
            <p:ph type="sldNum" sz="quarter" idx="5"/>
          </p:nvPr>
        </p:nvSpPr>
        <p:spPr/>
        <p:txBody>
          <a:bodyPr/>
          <a:lstStyle/>
          <a:p>
            <a:fld id="{FFC95CA1-5858-49CA-99A0-66878132C725}" type="slidenum">
              <a:rPr lang="en-US" smtClean="0"/>
              <a:t>42</a:t>
            </a:fld>
            <a:endParaRPr lang="en-US"/>
          </a:p>
        </p:txBody>
      </p:sp>
    </p:spTree>
    <p:extLst>
      <p:ext uri="{BB962C8B-B14F-4D97-AF65-F5344CB8AC3E}">
        <p14:creationId xmlns:p14="http://schemas.microsoft.com/office/powerpoint/2010/main" val="3872289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043530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03550B-05BB-48B6-97CB-8C83DBB5CFF7}" type="slidenum">
              <a:rPr lang="en-US" smtClean="0"/>
              <a:t>6</a:t>
            </a:fld>
            <a:endParaRPr lang="en-US"/>
          </a:p>
        </p:txBody>
      </p:sp>
    </p:spTree>
    <p:extLst>
      <p:ext uri="{BB962C8B-B14F-4D97-AF65-F5344CB8AC3E}">
        <p14:creationId xmlns:p14="http://schemas.microsoft.com/office/powerpoint/2010/main" val="1156197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r>
              <a:rPr lang="en-US" dirty="0"/>
              <a:t>In fiat-crypto, we carved the low-level code up into these neatly-separated conceptually distinct units that you see on the screen,  most of which are small enough to not hit asymptotic issues during interactive verification and during running automated verification.</a:t>
            </a:r>
          </a:p>
          <a:p>
            <a:r>
              <a:rPr lang="en-US" dirty="0"/>
              <a:t>Rewriting is performed in the block on the lower-right, partial evaluation.</a:t>
            </a:r>
          </a:p>
          <a:p>
            <a:r>
              <a:rPr lang="en-US" dirty="0"/>
              <a:t>)</a:t>
            </a:r>
          </a:p>
          <a:p>
            <a:endParaRPr lang="en-US" dirty="0"/>
          </a:p>
          <a:p>
            <a:r>
              <a:rPr lang="en-US" dirty="0"/>
              <a:t>(My colleagues worked on most of the individual pieces and I helped them see how this impacts the performance of running the proof script.</a:t>
            </a:r>
          </a:p>
          <a:p>
            <a:r>
              <a:rPr lang="en-US" dirty="0"/>
              <a:t>I worked primarily on the two compilation stages on the far right. These are the pieces where generate the code from the other pieces.)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Here you see the areas of the pieces scaled to match the running times of the proof scripts. </a:t>
            </a:r>
          </a:p>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to 1/4</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3885031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A7D91-73D7-4A6E-A295-E3500EA989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D7BE6-DC62-4BE3-86C9-4704DD8BF4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F7E973-D948-45FC-A5E5-8C0478E51D64}"/>
              </a:ext>
            </a:extLst>
          </p:cNvPr>
          <p:cNvSpPr>
            <a:spLocks noGrp="1"/>
          </p:cNvSpPr>
          <p:nvPr>
            <p:ph type="dt" sz="half" idx="10"/>
          </p:nvPr>
        </p:nvSpPr>
        <p:spPr/>
        <p:txBody>
          <a:bodyPr/>
          <a:lstStyle/>
          <a:p>
            <a:r>
              <a:rPr lang="en-US"/>
              <a:t>ITP 2022</a:t>
            </a:r>
          </a:p>
        </p:txBody>
      </p:sp>
      <p:sp>
        <p:nvSpPr>
          <p:cNvPr id="5" name="Footer Placeholder 4">
            <a:extLst>
              <a:ext uri="{FF2B5EF4-FFF2-40B4-BE49-F238E27FC236}">
                <a16:creationId xmlns:a16="http://schemas.microsoft.com/office/drawing/2014/main" id="{19273AE7-A9FD-4B6A-A565-BBF04D323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A170B-94F6-4387-9489-8D115F8AE052}"/>
              </a:ext>
            </a:extLst>
          </p:cNvPr>
          <p:cNvSpPr>
            <a:spLocks noGrp="1"/>
          </p:cNvSpPr>
          <p:nvPr>
            <p:ph type="sldNum" sz="quarter" idx="12"/>
          </p:nvPr>
        </p:nvSpPr>
        <p:spPr/>
        <p:txBody>
          <a:bodyPr/>
          <a:lstStyle/>
          <a:p>
            <a:fld id="{17EDA13C-DD67-4DDE-9561-698874C85DEF}" type="slidenum">
              <a:rPr lang="en-US" smtClean="0"/>
              <a:t>‹#›</a:t>
            </a:fld>
            <a:endParaRPr lang="en-US"/>
          </a:p>
        </p:txBody>
      </p:sp>
    </p:spTree>
    <p:extLst>
      <p:ext uri="{BB962C8B-B14F-4D97-AF65-F5344CB8AC3E}">
        <p14:creationId xmlns:p14="http://schemas.microsoft.com/office/powerpoint/2010/main" val="2386872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4601-0E6B-458A-B9C8-ED8C9DD18E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57828C-FD1C-4BA7-B757-22E3A51AA3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7D742-9907-46F7-BE2B-DAB69F086B35}"/>
              </a:ext>
            </a:extLst>
          </p:cNvPr>
          <p:cNvSpPr>
            <a:spLocks noGrp="1"/>
          </p:cNvSpPr>
          <p:nvPr>
            <p:ph type="dt" sz="half" idx="10"/>
          </p:nvPr>
        </p:nvSpPr>
        <p:spPr/>
        <p:txBody>
          <a:bodyPr/>
          <a:lstStyle/>
          <a:p>
            <a:r>
              <a:rPr lang="en-US"/>
              <a:t>ITP 2022</a:t>
            </a:r>
          </a:p>
        </p:txBody>
      </p:sp>
      <p:sp>
        <p:nvSpPr>
          <p:cNvPr id="5" name="Footer Placeholder 4">
            <a:extLst>
              <a:ext uri="{FF2B5EF4-FFF2-40B4-BE49-F238E27FC236}">
                <a16:creationId xmlns:a16="http://schemas.microsoft.com/office/drawing/2014/main" id="{2B85F56F-5F29-4656-90AA-185D49752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C563F1-685C-4F6E-AEA2-96DFB518C03F}"/>
              </a:ext>
            </a:extLst>
          </p:cNvPr>
          <p:cNvSpPr>
            <a:spLocks noGrp="1"/>
          </p:cNvSpPr>
          <p:nvPr>
            <p:ph type="sldNum" sz="quarter" idx="12"/>
          </p:nvPr>
        </p:nvSpPr>
        <p:spPr/>
        <p:txBody>
          <a:bodyPr/>
          <a:lstStyle/>
          <a:p>
            <a:fld id="{17EDA13C-DD67-4DDE-9561-698874C85DEF}" type="slidenum">
              <a:rPr lang="en-US" smtClean="0"/>
              <a:t>‹#›</a:t>
            </a:fld>
            <a:endParaRPr lang="en-US"/>
          </a:p>
        </p:txBody>
      </p:sp>
    </p:spTree>
    <p:extLst>
      <p:ext uri="{BB962C8B-B14F-4D97-AF65-F5344CB8AC3E}">
        <p14:creationId xmlns:p14="http://schemas.microsoft.com/office/powerpoint/2010/main" val="349834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069D35-953A-4980-8F0E-27FAB6CC3F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C1E75C-505C-472C-BAF1-35225F5348E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CD8D4-BE62-40B3-A0FF-9E5B04717E3D}"/>
              </a:ext>
            </a:extLst>
          </p:cNvPr>
          <p:cNvSpPr>
            <a:spLocks noGrp="1"/>
          </p:cNvSpPr>
          <p:nvPr>
            <p:ph type="dt" sz="half" idx="10"/>
          </p:nvPr>
        </p:nvSpPr>
        <p:spPr/>
        <p:txBody>
          <a:bodyPr/>
          <a:lstStyle/>
          <a:p>
            <a:r>
              <a:rPr lang="en-US"/>
              <a:t>ITP 2022</a:t>
            </a:r>
          </a:p>
        </p:txBody>
      </p:sp>
      <p:sp>
        <p:nvSpPr>
          <p:cNvPr id="5" name="Footer Placeholder 4">
            <a:extLst>
              <a:ext uri="{FF2B5EF4-FFF2-40B4-BE49-F238E27FC236}">
                <a16:creationId xmlns:a16="http://schemas.microsoft.com/office/drawing/2014/main" id="{E5C12E33-E602-4687-B2EA-A3FAA7E86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3BF6F-8252-4703-B0A2-46B89D182683}"/>
              </a:ext>
            </a:extLst>
          </p:cNvPr>
          <p:cNvSpPr>
            <a:spLocks noGrp="1"/>
          </p:cNvSpPr>
          <p:nvPr>
            <p:ph type="sldNum" sz="quarter" idx="12"/>
          </p:nvPr>
        </p:nvSpPr>
        <p:spPr/>
        <p:txBody>
          <a:bodyPr/>
          <a:lstStyle/>
          <a:p>
            <a:fld id="{17EDA13C-DD67-4DDE-9561-698874C85DEF}" type="slidenum">
              <a:rPr lang="en-US" smtClean="0"/>
              <a:t>‹#›</a:t>
            </a:fld>
            <a:endParaRPr lang="en-US"/>
          </a:p>
        </p:txBody>
      </p:sp>
    </p:spTree>
    <p:extLst>
      <p:ext uri="{BB962C8B-B14F-4D97-AF65-F5344CB8AC3E}">
        <p14:creationId xmlns:p14="http://schemas.microsoft.com/office/powerpoint/2010/main" val="1777907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6812B-F6E5-4775-9708-1B752A39C5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842975-938A-45B3-8FF5-7117821476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8D3AE-2748-4E7C-A857-E126802C7F2F}"/>
              </a:ext>
            </a:extLst>
          </p:cNvPr>
          <p:cNvSpPr>
            <a:spLocks noGrp="1"/>
          </p:cNvSpPr>
          <p:nvPr>
            <p:ph type="dt" sz="half" idx="10"/>
          </p:nvPr>
        </p:nvSpPr>
        <p:spPr/>
        <p:txBody>
          <a:bodyPr/>
          <a:lstStyle/>
          <a:p>
            <a:r>
              <a:rPr lang="en-US"/>
              <a:t>ITP 2022</a:t>
            </a:r>
          </a:p>
        </p:txBody>
      </p:sp>
      <p:sp>
        <p:nvSpPr>
          <p:cNvPr id="5" name="Footer Placeholder 4">
            <a:extLst>
              <a:ext uri="{FF2B5EF4-FFF2-40B4-BE49-F238E27FC236}">
                <a16:creationId xmlns:a16="http://schemas.microsoft.com/office/drawing/2014/main" id="{6472BE1F-D550-4EFA-BC61-99636E798F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BF923D-3C48-429C-A807-756BCD0779C4}"/>
              </a:ext>
            </a:extLst>
          </p:cNvPr>
          <p:cNvSpPr>
            <a:spLocks noGrp="1"/>
          </p:cNvSpPr>
          <p:nvPr>
            <p:ph type="sldNum" sz="quarter" idx="12"/>
          </p:nvPr>
        </p:nvSpPr>
        <p:spPr/>
        <p:txBody>
          <a:bodyPr/>
          <a:lstStyle/>
          <a:p>
            <a:fld id="{17EDA13C-DD67-4DDE-9561-698874C85DEF}" type="slidenum">
              <a:rPr lang="en-US" smtClean="0"/>
              <a:t>‹#›</a:t>
            </a:fld>
            <a:endParaRPr lang="en-US"/>
          </a:p>
        </p:txBody>
      </p:sp>
    </p:spTree>
    <p:extLst>
      <p:ext uri="{BB962C8B-B14F-4D97-AF65-F5344CB8AC3E}">
        <p14:creationId xmlns:p14="http://schemas.microsoft.com/office/powerpoint/2010/main" val="3174938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5263-FA91-4726-B654-6BECE2863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410B1E-FA5A-414F-9E53-86736074DD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C1FA57-2142-41D8-8C12-50042C2ACF6A}"/>
              </a:ext>
            </a:extLst>
          </p:cNvPr>
          <p:cNvSpPr>
            <a:spLocks noGrp="1"/>
          </p:cNvSpPr>
          <p:nvPr>
            <p:ph type="dt" sz="half" idx="10"/>
          </p:nvPr>
        </p:nvSpPr>
        <p:spPr/>
        <p:txBody>
          <a:bodyPr/>
          <a:lstStyle/>
          <a:p>
            <a:r>
              <a:rPr lang="en-US"/>
              <a:t>ITP 2022</a:t>
            </a:r>
          </a:p>
        </p:txBody>
      </p:sp>
      <p:sp>
        <p:nvSpPr>
          <p:cNvPr id="5" name="Footer Placeholder 4">
            <a:extLst>
              <a:ext uri="{FF2B5EF4-FFF2-40B4-BE49-F238E27FC236}">
                <a16:creationId xmlns:a16="http://schemas.microsoft.com/office/drawing/2014/main" id="{7DDE3787-30DD-49D9-B5C8-C33A20E33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A366-5F24-48EF-8009-0763FA293198}"/>
              </a:ext>
            </a:extLst>
          </p:cNvPr>
          <p:cNvSpPr>
            <a:spLocks noGrp="1"/>
          </p:cNvSpPr>
          <p:nvPr>
            <p:ph type="sldNum" sz="quarter" idx="12"/>
          </p:nvPr>
        </p:nvSpPr>
        <p:spPr/>
        <p:txBody>
          <a:bodyPr/>
          <a:lstStyle/>
          <a:p>
            <a:fld id="{17EDA13C-DD67-4DDE-9561-698874C85DEF}" type="slidenum">
              <a:rPr lang="en-US" smtClean="0"/>
              <a:t>‹#›</a:t>
            </a:fld>
            <a:endParaRPr lang="en-US"/>
          </a:p>
        </p:txBody>
      </p:sp>
    </p:spTree>
    <p:extLst>
      <p:ext uri="{BB962C8B-B14F-4D97-AF65-F5344CB8AC3E}">
        <p14:creationId xmlns:p14="http://schemas.microsoft.com/office/powerpoint/2010/main" val="1705854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D8EA-68C2-4518-B819-24A6BA33D9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35E8F3-1A68-4AE7-B352-C8ADF29990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810F-0A7E-4B2F-BFAC-759A94D13EF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C89AA3-ADE1-40AD-A43A-34085262FA9A}"/>
              </a:ext>
            </a:extLst>
          </p:cNvPr>
          <p:cNvSpPr>
            <a:spLocks noGrp="1"/>
          </p:cNvSpPr>
          <p:nvPr>
            <p:ph type="dt" sz="half" idx="10"/>
          </p:nvPr>
        </p:nvSpPr>
        <p:spPr/>
        <p:txBody>
          <a:bodyPr/>
          <a:lstStyle/>
          <a:p>
            <a:r>
              <a:rPr lang="en-US"/>
              <a:t>ITP 2022</a:t>
            </a:r>
          </a:p>
        </p:txBody>
      </p:sp>
      <p:sp>
        <p:nvSpPr>
          <p:cNvPr id="6" name="Footer Placeholder 5">
            <a:extLst>
              <a:ext uri="{FF2B5EF4-FFF2-40B4-BE49-F238E27FC236}">
                <a16:creationId xmlns:a16="http://schemas.microsoft.com/office/drawing/2014/main" id="{CFFB5D4E-90BD-4CFF-88BA-D5A48B4AC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121AD-1DE3-46F6-AEF4-4081F29B7E04}"/>
              </a:ext>
            </a:extLst>
          </p:cNvPr>
          <p:cNvSpPr>
            <a:spLocks noGrp="1"/>
          </p:cNvSpPr>
          <p:nvPr>
            <p:ph type="sldNum" sz="quarter" idx="12"/>
          </p:nvPr>
        </p:nvSpPr>
        <p:spPr/>
        <p:txBody>
          <a:bodyPr/>
          <a:lstStyle/>
          <a:p>
            <a:fld id="{17EDA13C-DD67-4DDE-9561-698874C85DEF}" type="slidenum">
              <a:rPr lang="en-US" smtClean="0"/>
              <a:t>‹#›</a:t>
            </a:fld>
            <a:endParaRPr lang="en-US"/>
          </a:p>
        </p:txBody>
      </p:sp>
    </p:spTree>
    <p:extLst>
      <p:ext uri="{BB962C8B-B14F-4D97-AF65-F5344CB8AC3E}">
        <p14:creationId xmlns:p14="http://schemas.microsoft.com/office/powerpoint/2010/main" val="2225992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23087-8150-4569-BEAD-26534C1DB5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654C8F-72D7-4C8E-836B-CD5F13D3C3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F0636D-B183-4263-9E87-41887A18D4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73ED6E-D127-4277-9846-734A924AAF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0735D0-7277-4732-851E-A066842692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80CF05-D9FF-410A-B348-F66043B0D983}"/>
              </a:ext>
            </a:extLst>
          </p:cNvPr>
          <p:cNvSpPr>
            <a:spLocks noGrp="1"/>
          </p:cNvSpPr>
          <p:nvPr>
            <p:ph type="dt" sz="half" idx="10"/>
          </p:nvPr>
        </p:nvSpPr>
        <p:spPr/>
        <p:txBody>
          <a:bodyPr/>
          <a:lstStyle/>
          <a:p>
            <a:r>
              <a:rPr lang="en-US"/>
              <a:t>ITP 2022</a:t>
            </a:r>
          </a:p>
        </p:txBody>
      </p:sp>
      <p:sp>
        <p:nvSpPr>
          <p:cNvPr id="8" name="Footer Placeholder 7">
            <a:extLst>
              <a:ext uri="{FF2B5EF4-FFF2-40B4-BE49-F238E27FC236}">
                <a16:creationId xmlns:a16="http://schemas.microsoft.com/office/drawing/2014/main" id="{30F7DAF0-E437-497C-BE71-510115C1D5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1D063D-E8AD-4FDF-BD81-1BBEE672E92B}"/>
              </a:ext>
            </a:extLst>
          </p:cNvPr>
          <p:cNvSpPr>
            <a:spLocks noGrp="1"/>
          </p:cNvSpPr>
          <p:nvPr>
            <p:ph type="sldNum" sz="quarter" idx="12"/>
          </p:nvPr>
        </p:nvSpPr>
        <p:spPr/>
        <p:txBody>
          <a:bodyPr/>
          <a:lstStyle/>
          <a:p>
            <a:fld id="{17EDA13C-DD67-4DDE-9561-698874C85DEF}" type="slidenum">
              <a:rPr lang="en-US" smtClean="0"/>
              <a:t>‹#›</a:t>
            </a:fld>
            <a:endParaRPr lang="en-US"/>
          </a:p>
        </p:txBody>
      </p:sp>
    </p:spTree>
    <p:extLst>
      <p:ext uri="{BB962C8B-B14F-4D97-AF65-F5344CB8AC3E}">
        <p14:creationId xmlns:p14="http://schemas.microsoft.com/office/powerpoint/2010/main" val="1972696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85AC3-943F-4630-9C16-E3943680D3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299534-60F0-4464-91C1-F7895617BE75}"/>
              </a:ext>
            </a:extLst>
          </p:cNvPr>
          <p:cNvSpPr>
            <a:spLocks noGrp="1"/>
          </p:cNvSpPr>
          <p:nvPr>
            <p:ph type="dt" sz="half" idx="10"/>
          </p:nvPr>
        </p:nvSpPr>
        <p:spPr/>
        <p:txBody>
          <a:bodyPr/>
          <a:lstStyle/>
          <a:p>
            <a:r>
              <a:rPr lang="en-US"/>
              <a:t>ITP 2022</a:t>
            </a:r>
          </a:p>
        </p:txBody>
      </p:sp>
      <p:sp>
        <p:nvSpPr>
          <p:cNvPr id="4" name="Footer Placeholder 3">
            <a:extLst>
              <a:ext uri="{FF2B5EF4-FFF2-40B4-BE49-F238E27FC236}">
                <a16:creationId xmlns:a16="http://schemas.microsoft.com/office/drawing/2014/main" id="{6A65FE17-11A0-4AA8-BA59-4DB581CC1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749004-632B-4348-BDA6-68A5914012AD}"/>
              </a:ext>
            </a:extLst>
          </p:cNvPr>
          <p:cNvSpPr>
            <a:spLocks noGrp="1"/>
          </p:cNvSpPr>
          <p:nvPr>
            <p:ph type="sldNum" sz="quarter" idx="12"/>
          </p:nvPr>
        </p:nvSpPr>
        <p:spPr/>
        <p:txBody>
          <a:bodyPr/>
          <a:lstStyle/>
          <a:p>
            <a:fld id="{17EDA13C-DD67-4DDE-9561-698874C85DEF}" type="slidenum">
              <a:rPr lang="en-US" smtClean="0"/>
              <a:t>‹#›</a:t>
            </a:fld>
            <a:endParaRPr lang="en-US"/>
          </a:p>
        </p:txBody>
      </p:sp>
    </p:spTree>
    <p:extLst>
      <p:ext uri="{BB962C8B-B14F-4D97-AF65-F5344CB8AC3E}">
        <p14:creationId xmlns:p14="http://schemas.microsoft.com/office/powerpoint/2010/main" val="143460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251C7C-D293-4E0E-A45A-EB346159F477}"/>
              </a:ext>
            </a:extLst>
          </p:cNvPr>
          <p:cNvSpPr>
            <a:spLocks noGrp="1"/>
          </p:cNvSpPr>
          <p:nvPr>
            <p:ph type="dt" sz="half" idx="10"/>
          </p:nvPr>
        </p:nvSpPr>
        <p:spPr/>
        <p:txBody>
          <a:bodyPr/>
          <a:lstStyle/>
          <a:p>
            <a:r>
              <a:rPr lang="en-US"/>
              <a:t>ITP 2022</a:t>
            </a:r>
          </a:p>
        </p:txBody>
      </p:sp>
      <p:sp>
        <p:nvSpPr>
          <p:cNvPr id="3" name="Footer Placeholder 2">
            <a:extLst>
              <a:ext uri="{FF2B5EF4-FFF2-40B4-BE49-F238E27FC236}">
                <a16:creationId xmlns:a16="http://schemas.microsoft.com/office/drawing/2014/main" id="{F231636F-2D7C-4F59-B7D0-99FD127ADA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572754-6251-4012-8015-9134E5A50F7C}"/>
              </a:ext>
            </a:extLst>
          </p:cNvPr>
          <p:cNvSpPr>
            <a:spLocks noGrp="1"/>
          </p:cNvSpPr>
          <p:nvPr>
            <p:ph type="sldNum" sz="quarter" idx="12"/>
          </p:nvPr>
        </p:nvSpPr>
        <p:spPr/>
        <p:txBody>
          <a:bodyPr/>
          <a:lstStyle/>
          <a:p>
            <a:fld id="{17EDA13C-DD67-4DDE-9561-698874C85DEF}" type="slidenum">
              <a:rPr lang="en-US" smtClean="0"/>
              <a:t>‹#›</a:t>
            </a:fld>
            <a:endParaRPr lang="en-US"/>
          </a:p>
        </p:txBody>
      </p:sp>
    </p:spTree>
    <p:extLst>
      <p:ext uri="{BB962C8B-B14F-4D97-AF65-F5344CB8AC3E}">
        <p14:creationId xmlns:p14="http://schemas.microsoft.com/office/powerpoint/2010/main" val="1751595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F897-34BB-4836-AE95-962D544B77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89924C-9DE0-4196-9E75-9A7B128407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4EAAB6-0285-4426-B679-2987C3B5D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55F0C5-3D51-4A22-91AB-5B5028CFA47D}"/>
              </a:ext>
            </a:extLst>
          </p:cNvPr>
          <p:cNvSpPr>
            <a:spLocks noGrp="1"/>
          </p:cNvSpPr>
          <p:nvPr>
            <p:ph type="dt" sz="half" idx="10"/>
          </p:nvPr>
        </p:nvSpPr>
        <p:spPr/>
        <p:txBody>
          <a:bodyPr/>
          <a:lstStyle/>
          <a:p>
            <a:r>
              <a:rPr lang="en-US"/>
              <a:t>ITP 2022</a:t>
            </a:r>
          </a:p>
        </p:txBody>
      </p:sp>
      <p:sp>
        <p:nvSpPr>
          <p:cNvPr id="6" name="Footer Placeholder 5">
            <a:extLst>
              <a:ext uri="{FF2B5EF4-FFF2-40B4-BE49-F238E27FC236}">
                <a16:creationId xmlns:a16="http://schemas.microsoft.com/office/drawing/2014/main" id="{AD0E4E38-B9DF-4D2F-B7B3-7CBEB14E27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366D0D-0B4C-47E6-8895-6C88003B17FD}"/>
              </a:ext>
            </a:extLst>
          </p:cNvPr>
          <p:cNvSpPr>
            <a:spLocks noGrp="1"/>
          </p:cNvSpPr>
          <p:nvPr>
            <p:ph type="sldNum" sz="quarter" idx="12"/>
          </p:nvPr>
        </p:nvSpPr>
        <p:spPr/>
        <p:txBody>
          <a:bodyPr/>
          <a:lstStyle/>
          <a:p>
            <a:fld id="{17EDA13C-DD67-4DDE-9561-698874C85DEF}" type="slidenum">
              <a:rPr lang="en-US" smtClean="0"/>
              <a:t>‹#›</a:t>
            </a:fld>
            <a:endParaRPr lang="en-US"/>
          </a:p>
        </p:txBody>
      </p:sp>
    </p:spTree>
    <p:extLst>
      <p:ext uri="{BB962C8B-B14F-4D97-AF65-F5344CB8AC3E}">
        <p14:creationId xmlns:p14="http://schemas.microsoft.com/office/powerpoint/2010/main" val="66610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4A98-5F9A-403C-BC61-720A864C9D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BBC95-E31E-484A-A56C-8E0F4F9F58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7B101D-CAFB-46C1-8AC4-288F756535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ED5BC1-C7C0-494D-88DA-3B679C3CF870}"/>
              </a:ext>
            </a:extLst>
          </p:cNvPr>
          <p:cNvSpPr>
            <a:spLocks noGrp="1"/>
          </p:cNvSpPr>
          <p:nvPr>
            <p:ph type="dt" sz="half" idx="10"/>
          </p:nvPr>
        </p:nvSpPr>
        <p:spPr/>
        <p:txBody>
          <a:bodyPr/>
          <a:lstStyle/>
          <a:p>
            <a:r>
              <a:rPr lang="en-US"/>
              <a:t>ITP 2022</a:t>
            </a:r>
          </a:p>
        </p:txBody>
      </p:sp>
      <p:sp>
        <p:nvSpPr>
          <p:cNvPr id="6" name="Footer Placeholder 5">
            <a:extLst>
              <a:ext uri="{FF2B5EF4-FFF2-40B4-BE49-F238E27FC236}">
                <a16:creationId xmlns:a16="http://schemas.microsoft.com/office/drawing/2014/main" id="{AA43ACA7-BC73-4FBF-B92E-7D3A4593C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5D492E-5A2A-4E8C-9CD3-F2A55484154A}"/>
              </a:ext>
            </a:extLst>
          </p:cNvPr>
          <p:cNvSpPr>
            <a:spLocks noGrp="1"/>
          </p:cNvSpPr>
          <p:nvPr>
            <p:ph type="sldNum" sz="quarter" idx="12"/>
          </p:nvPr>
        </p:nvSpPr>
        <p:spPr/>
        <p:txBody>
          <a:bodyPr/>
          <a:lstStyle/>
          <a:p>
            <a:fld id="{17EDA13C-DD67-4DDE-9561-698874C85DEF}" type="slidenum">
              <a:rPr lang="en-US" smtClean="0"/>
              <a:t>‹#›</a:t>
            </a:fld>
            <a:endParaRPr lang="en-US"/>
          </a:p>
        </p:txBody>
      </p:sp>
    </p:spTree>
    <p:extLst>
      <p:ext uri="{BB962C8B-B14F-4D97-AF65-F5344CB8AC3E}">
        <p14:creationId xmlns:p14="http://schemas.microsoft.com/office/powerpoint/2010/main" val="136479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FEB3E0-5010-4FFA-A1FB-540B5A100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3E6036-A7D2-4BDD-9D81-2B2ED68DC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4ECAD-6DDF-4245-A9F8-7DC3E7C68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ITP 2022</a:t>
            </a:r>
          </a:p>
        </p:txBody>
      </p:sp>
      <p:sp>
        <p:nvSpPr>
          <p:cNvPr id="5" name="Footer Placeholder 4">
            <a:extLst>
              <a:ext uri="{FF2B5EF4-FFF2-40B4-BE49-F238E27FC236}">
                <a16:creationId xmlns:a16="http://schemas.microsoft.com/office/drawing/2014/main" id="{A86B9B52-7ACE-4EEB-BA7E-5223B3AEE5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44F411-FC3C-4480-9D14-468260F5E5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EDA13C-DD67-4DDE-9561-698874C85DEF}" type="slidenum">
              <a:rPr lang="en-US" smtClean="0"/>
              <a:t>‹#›</a:t>
            </a:fld>
            <a:endParaRPr lang="en-US"/>
          </a:p>
        </p:txBody>
      </p:sp>
    </p:spTree>
    <p:extLst>
      <p:ext uri="{BB962C8B-B14F-4D97-AF65-F5344CB8AC3E}">
        <p14:creationId xmlns:p14="http://schemas.microsoft.com/office/powerpoint/2010/main" val="347538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commons.wikimedia.org/w/index.php?title=File:Logo_of_WireGuard.svg&amp;oldid=413611739"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commons.wikimedia.org/w/index.php?title=File:Logo_of_WireGuard.svg&amp;oldid=413611739" TargetMode="External"/><Relationship Id="rId13"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hyperlink" Target="https://commons.wikimedia.org/w/index.php?curid=82371649" TargetMode="External"/><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mmons.wikimedia.org/wiki/File:HTTPS_icon.png" TargetMode="External"/><Relationship Id="rId11" Type="http://schemas.openxmlformats.org/officeDocument/2006/relationships/image" Target="../media/image8.png"/><Relationship Id="rId5" Type="http://schemas.openxmlformats.org/officeDocument/2006/relationships/hyperlink" Target="https://creativecommons.org/licenses/by/2.0" TargetMode="External"/><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image" Target="../media/image5.svg"/><Relationship Id="rId9" Type="http://schemas.openxmlformats.org/officeDocument/2006/relationships/image" Target="../media/image6.png"/><Relationship Id="rId1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D9F23-0012-43D9-9A5F-EDBAA56BF963}"/>
              </a:ext>
            </a:extLst>
          </p:cNvPr>
          <p:cNvSpPr>
            <a:spLocks noGrp="1"/>
          </p:cNvSpPr>
          <p:nvPr>
            <p:ph type="ctrTitle"/>
          </p:nvPr>
        </p:nvSpPr>
        <p:spPr/>
        <p:txBody>
          <a:bodyPr>
            <a:normAutofit fontScale="90000"/>
          </a:bodyPr>
          <a:lstStyle/>
          <a:p>
            <a:r>
              <a:rPr lang="en-US" dirty="0"/>
              <a:t>Accelerating Verified-Compiler Development with a Verified Rewriting Engine</a:t>
            </a:r>
          </a:p>
        </p:txBody>
      </p:sp>
      <p:sp>
        <p:nvSpPr>
          <p:cNvPr id="3" name="Subtitle 2">
            <a:extLst>
              <a:ext uri="{FF2B5EF4-FFF2-40B4-BE49-F238E27FC236}">
                <a16:creationId xmlns:a16="http://schemas.microsoft.com/office/drawing/2014/main" id="{7B43A56D-2BA5-4C28-9357-BFFDF255F3EF}"/>
              </a:ext>
            </a:extLst>
          </p:cNvPr>
          <p:cNvSpPr>
            <a:spLocks noGrp="1"/>
          </p:cNvSpPr>
          <p:nvPr>
            <p:ph type="subTitle" idx="1"/>
          </p:nvPr>
        </p:nvSpPr>
        <p:spPr/>
        <p:txBody>
          <a:bodyPr/>
          <a:lstStyle/>
          <a:p>
            <a:r>
              <a:rPr lang="en-US" b="1" dirty="0"/>
              <a:t>Jason Gross</a:t>
            </a:r>
            <a:r>
              <a:rPr lang="en-US" dirty="0"/>
              <a:t>, Andres </a:t>
            </a:r>
            <a:r>
              <a:rPr lang="en-US" dirty="0" err="1"/>
              <a:t>Erbsen</a:t>
            </a:r>
            <a:r>
              <a:rPr lang="en-US" dirty="0"/>
              <a:t>, Jade </a:t>
            </a:r>
            <a:r>
              <a:rPr lang="en-US" dirty="0" err="1"/>
              <a:t>Philipoom</a:t>
            </a:r>
            <a:r>
              <a:rPr lang="en-US" dirty="0"/>
              <a:t>, </a:t>
            </a:r>
            <a:r>
              <a:rPr lang="en-US" dirty="0" err="1"/>
              <a:t>Miraya</a:t>
            </a:r>
            <a:r>
              <a:rPr lang="en-US" dirty="0"/>
              <a:t> Poddar-Agrawal, and Adam </a:t>
            </a:r>
            <a:r>
              <a:rPr lang="en-US" dirty="0" err="1"/>
              <a:t>Chlipala</a:t>
            </a:r>
            <a:endParaRPr lang="en-US" dirty="0"/>
          </a:p>
        </p:txBody>
      </p:sp>
      <p:sp>
        <p:nvSpPr>
          <p:cNvPr id="4" name="Slide Number Placeholder 3">
            <a:extLst>
              <a:ext uri="{FF2B5EF4-FFF2-40B4-BE49-F238E27FC236}">
                <a16:creationId xmlns:a16="http://schemas.microsoft.com/office/drawing/2014/main" id="{A584CEAF-FBBB-46F4-A682-9FD543002AC1}"/>
              </a:ext>
            </a:extLst>
          </p:cNvPr>
          <p:cNvSpPr>
            <a:spLocks noGrp="1"/>
          </p:cNvSpPr>
          <p:nvPr>
            <p:ph type="sldNum" sz="quarter" idx="12"/>
          </p:nvPr>
        </p:nvSpPr>
        <p:spPr/>
        <p:txBody>
          <a:bodyPr/>
          <a:lstStyle/>
          <a:p>
            <a:fld id="{17EDA13C-DD67-4DDE-9561-698874C85DEF}" type="slidenum">
              <a:rPr lang="en-US" smtClean="0"/>
              <a:t>1</a:t>
            </a:fld>
            <a:endParaRPr lang="en-US"/>
          </a:p>
        </p:txBody>
      </p:sp>
      <p:sp>
        <p:nvSpPr>
          <p:cNvPr id="5" name="Date Placeholder 4">
            <a:extLst>
              <a:ext uri="{FF2B5EF4-FFF2-40B4-BE49-F238E27FC236}">
                <a16:creationId xmlns:a16="http://schemas.microsoft.com/office/drawing/2014/main" id="{05B6F0FA-BC3C-43CD-A1EA-17C5F966DBCD}"/>
              </a:ext>
            </a:extLst>
          </p:cNvPr>
          <p:cNvSpPr>
            <a:spLocks noGrp="1"/>
          </p:cNvSpPr>
          <p:nvPr>
            <p:ph type="dt" sz="half" idx="10"/>
          </p:nvPr>
        </p:nvSpPr>
        <p:spPr/>
        <p:txBody>
          <a:bodyPr/>
          <a:lstStyle/>
          <a:p>
            <a:r>
              <a:rPr lang="en-US"/>
              <a:t>ITP 2022</a:t>
            </a:r>
          </a:p>
        </p:txBody>
      </p:sp>
      <p:pic>
        <p:nvPicPr>
          <p:cNvPr id="8" name="Graphic 7">
            <a:extLst>
              <a:ext uri="{FF2B5EF4-FFF2-40B4-BE49-F238E27FC236}">
                <a16:creationId xmlns:a16="http://schemas.microsoft.com/office/drawing/2014/main" id="{00FD7A69-6D78-471D-B3E7-556BC3511B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3518" y="5526369"/>
            <a:ext cx="1604963" cy="829981"/>
          </a:xfrm>
          <a:prstGeom prst="rect">
            <a:avLst/>
          </a:prstGeom>
        </p:spPr>
      </p:pic>
    </p:spTree>
    <p:extLst>
      <p:ext uri="{BB962C8B-B14F-4D97-AF65-F5344CB8AC3E}">
        <p14:creationId xmlns:p14="http://schemas.microsoft.com/office/powerpoint/2010/main" val="2261280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10</a:t>
            </a:fld>
            <a:endParaRPr lang="en-US"/>
          </a:p>
        </p:txBody>
      </p:sp>
      <p:sp>
        <p:nvSpPr>
          <p:cNvPr id="20" name="Rectangle: Rounded Corners 19">
            <a:extLst>
              <a:ext uri="{FF2B5EF4-FFF2-40B4-BE49-F238E27FC236}">
                <a16:creationId xmlns:a16="http://schemas.microsoft.com/office/drawing/2014/main" id="{D5FA4F58-D720-45F8-8904-203132E9E95E}"/>
              </a:ext>
            </a:extLst>
          </p:cNvPr>
          <p:cNvSpPr/>
          <p:nvPr/>
        </p:nvSpPr>
        <p:spPr>
          <a:xfrm>
            <a:off x="1039678" y="2846542"/>
            <a:ext cx="446204" cy="446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Associational</a:t>
            </a:r>
          </a:p>
        </p:txBody>
      </p:sp>
      <p:sp>
        <p:nvSpPr>
          <p:cNvPr id="21" name="Rectangle: Rounded Corners 20">
            <a:extLst>
              <a:ext uri="{FF2B5EF4-FFF2-40B4-BE49-F238E27FC236}">
                <a16:creationId xmlns:a16="http://schemas.microsoft.com/office/drawing/2014/main" id="{5DF6D0BA-61E3-49EE-B0C4-8929367824BF}"/>
              </a:ext>
            </a:extLst>
          </p:cNvPr>
          <p:cNvSpPr/>
          <p:nvPr/>
        </p:nvSpPr>
        <p:spPr>
          <a:xfrm>
            <a:off x="1039678" y="3467229"/>
            <a:ext cx="377558" cy="377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Positional</a:t>
            </a:r>
          </a:p>
        </p:txBody>
      </p:sp>
      <p:sp>
        <p:nvSpPr>
          <p:cNvPr id="22" name="Rectangle: Rounded Corners 21">
            <a:extLst>
              <a:ext uri="{FF2B5EF4-FFF2-40B4-BE49-F238E27FC236}">
                <a16:creationId xmlns:a16="http://schemas.microsoft.com/office/drawing/2014/main" id="{157EB8E7-6090-4B38-ABD9-0E4B59F86766}"/>
              </a:ext>
            </a:extLst>
          </p:cNvPr>
          <p:cNvSpPr/>
          <p:nvPr/>
        </p:nvSpPr>
        <p:spPr>
          <a:xfrm>
            <a:off x="1525428" y="2908324"/>
            <a:ext cx="322640" cy="322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Columns</a:t>
            </a:r>
          </a:p>
        </p:txBody>
      </p:sp>
      <p:sp>
        <p:nvSpPr>
          <p:cNvPr id="23" name="Rectangle: Rounded Corners 22">
            <a:extLst>
              <a:ext uri="{FF2B5EF4-FFF2-40B4-BE49-F238E27FC236}">
                <a16:creationId xmlns:a16="http://schemas.microsoft.com/office/drawing/2014/main" id="{734E47A8-622C-4E16-9DA8-C6E988A07068}"/>
              </a:ext>
            </a:extLst>
          </p:cNvPr>
          <p:cNvSpPr/>
          <p:nvPr/>
        </p:nvSpPr>
        <p:spPr>
          <a:xfrm>
            <a:off x="1496808" y="3391690"/>
            <a:ext cx="530869" cy="528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Rows</a:t>
            </a:r>
          </a:p>
        </p:txBody>
      </p:sp>
      <p:sp>
        <p:nvSpPr>
          <p:cNvPr id="24" name="Rectangle: Rounded Corners 23">
            <a:extLst>
              <a:ext uri="{FF2B5EF4-FFF2-40B4-BE49-F238E27FC236}">
                <a16:creationId xmlns:a16="http://schemas.microsoft.com/office/drawing/2014/main" id="{13B7284F-912D-49F2-B369-87CB4880DC79}"/>
              </a:ext>
            </a:extLst>
          </p:cNvPr>
          <p:cNvSpPr/>
          <p:nvPr/>
        </p:nvSpPr>
        <p:spPr>
          <a:xfrm>
            <a:off x="1887615" y="2823659"/>
            <a:ext cx="491969" cy="491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Montgomery</a:t>
            </a:r>
          </a:p>
        </p:txBody>
      </p:sp>
      <p:sp>
        <p:nvSpPr>
          <p:cNvPr id="25" name="Rectangle: Rounded Corners 24">
            <a:extLst>
              <a:ext uri="{FF2B5EF4-FFF2-40B4-BE49-F238E27FC236}">
                <a16:creationId xmlns:a16="http://schemas.microsoft.com/office/drawing/2014/main" id="{4BCB08A3-4F01-41B2-8085-513130EC89FA}"/>
              </a:ext>
            </a:extLst>
          </p:cNvPr>
          <p:cNvSpPr/>
          <p:nvPr/>
        </p:nvSpPr>
        <p:spPr>
          <a:xfrm>
            <a:off x="2425313" y="3127980"/>
            <a:ext cx="167041" cy="167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Base Conversion</a:t>
            </a:r>
          </a:p>
        </p:txBody>
      </p:sp>
      <p:sp>
        <p:nvSpPr>
          <p:cNvPr id="26" name="Rectangle: Rounded Corners 25">
            <a:extLst>
              <a:ext uri="{FF2B5EF4-FFF2-40B4-BE49-F238E27FC236}">
                <a16:creationId xmlns:a16="http://schemas.microsoft.com/office/drawing/2014/main" id="{A4A250A7-A564-43E0-8B46-7D07763DB5B3}"/>
              </a:ext>
            </a:extLst>
          </p:cNvPr>
          <p:cNvSpPr/>
          <p:nvPr/>
        </p:nvSpPr>
        <p:spPr>
          <a:xfrm>
            <a:off x="2107249" y="3413455"/>
            <a:ext cx="485104" cy="485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Barrett</a:t>
            </a:r>
          </a:p>
        </p:txBody>
      </p:sp>
      <p:sp>
        <p:nvSpPr>
          <p:cNvPr id="27" name="Rectangle: Rounded Corners 26">
            <a:extLst>
              <a:ext uri="{FF2B5EF4-FFF2-40B4-BE49-F238E27FC236}">
                <a16:creationId xmlns:a16="http://schemas.microsoft.com/office/drawing/2014/main" id="{703AA262-E86E-4AE5-9F90-FF2CD30550AF}"/>
              </a:ext>
            </a:extLst>
          </p:cNvPr>
          <p:cNvSpPr/>
          <p:nvPr/>
        </p:nvSpPr>
        <p:spPr>
          <a:xfrm>
            <a:off x="2419130" y="2848816"/>
            <a:ext cx="178482" cy="178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Freeze</a:t>
            </a:r>
            <a:endParaRPr lang="en-US" sz="1000" dirty="0"/>
          </a:p>
        </p:txBody>
      </p:sp>
      <p:sp>
        <p:nvSpPr>
          <p:cNvPr id="28" name="Rectangle: Rounded Corners 27">
            <a:extLst>
              <a:ext uri="{FF2B5EF4-FFF2-40B4-BE49-F238E27FC236}">
                <a16:creationId xmlns:a16="http://schemas.microsoft.com/office/drawing/2014/main" id="{819A4D47-E0A9-4A51-9132-0C73B9CEEC2F}"/>
              </a:ext>
            </a:extLst>
          </p:cNvPr>
          <p:cNvSpPr/>
          <p:nvPr/>
        </p:nvSpPr>
        <p:spPr>
          <a:xfrm>
            <a:off x="2648961" y="3449618"/>
            <a:ext cx="2817039" cy="2817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29" name="Rectangle: Rounded Corners 28">
            <a:extLst>
              <a:ext uri="{FF2B5EF4-FFF2-40B4-BE49-F238E27FC236}">
                <a16:creationId xmlns:a16="http://schemas.microsoft.com/office/drawing/2014/main" id="{5B343C61-A156-4CE0-8629-A9E632D6D4CC}"/>
              </a:ext>
            </a:extLst>
          </p:cNvPr>
          <p:cNvSpPr/>
          <p:nvPr/>
        </p:nvSpPr>
        <p:spPr>
          <a:xfrm>
            <a:off x="2631900" y="1347185"/>
            <a:ext cx="2066270" cy="206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2 limbs</a:t>
            </a:r>
          </a:p>
        </p:txBody>
      </p:sp>
    </p:spTree>
    <p:extLst>
      <p:ext uri="{BB962C8B-B14F-4D97-AF65-F5344CB8AC3E}">
        <p14:creationId xmlns:p14="http://schemas.microsoft.com/office/powerpoint/2010/main" val="244159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11</a:t>
            </a:fld>
            <a:endParaRPr lang="en-US"/>
          </a:p>
        </p:txBody>
      </p:sp>
      <p:sp>
        <p:nvSpPr>
          <p:cNvPr id="20" name="Rectangle: Rounded Corners 19">
            <a:extLst>
              <a:ext uri="{FF2B5EF4-FFF2-40B4-BE49-F238E27FC236}">
                <a16:creationId xmlns:a16="http://schemas.microsoft.com/office/drawing/2014/main" id="{D5FA4F58-D720-45F8-8904-203132E9E95E}"/>
              </a:ext>
            </a:extLst>
          </p:cNvPr>
          <p:cNvSpPr/>
          <p:nvPr/>
        </p:nvSpPr>
        <p:spPr>
          <a:xfrm>
            <a:off x="1169483" y="2993758"/>
            <a:ext cx="223102" cy="223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Associational</a:t>
            </a:r>
          </a:p>
        </p:txBody>
      </p:sp>
      <p:sp>
        <p:nvSpPr>
          <p:cNvPr id="21" name="Rectangle: Rounded Corners 20">
            <a:extLst>
              <a:ext uri="{FF2B5EF4-FFF2-40B4-BE49-F238E27FC236}">
                <a16:creationId xmlns:a16="http://schemas.microsoft.com/office/drawing/2014/main" id="{5DF6D0BA-61E3-49EE-B0C4-8929367824BF}"/>
              </a:ext>
            </a:extLst>
          </p:cNvPr>
          <p:cNvSpPr/>
          <p:nvPr/>
        </p:nvSpPr>
        <p:spPr>
          <a:xfrm>
            <a:off x="1169483" y="3304101"/>
            <a:ext cx="188779" cy="188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Positional</a:t>
            </a:r>
          </a:p>
        </p:txBody>
      </p:sp>
      <p:sp>
        <p:nvSpPr>
          <p:cNvPr id="22" name="Rectangle: Rounded Corners 21">
            <a:extLst>
              <a:ext uri="{FF2B5EF4-FFF2-40B4-BE49-F238E27FC236}">
                <a16:creationId xmlns:a16="http://schemas.microsoft.com/office/drawing/2014/main" id="{157EB8E7-6090-4B38-ABD9-0E4B59F86766}"/>
              </a:ext>
            </a:extLst>
          </p:cNvPr>
          <p:cNvSpPr/>
          <p:nvPr/>
        </p:nvSpPr>
        <p:spPr>
          <a:xfrm>
            <a:off x="1412358" y="3024649"/>
            <a:ext cx="161320" cy="161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Columns</a:t>
            </a:r>
          </a:p>
        </p:txBody>
      </p:sp>
      <p:sp>
        <p:nvSpPr>
          <p:cNvPr id="23" name="Rectangle: Rounded Corners 22">
            <a:extLst>
              <a:ext uri="{FF2B5EF4-FFF2-40B4-BE49-F238E27FC236}">
                <a16:creationId xmlns:a16="http://schemas.microsoft.com/office/drawing/2014/main" id="{734E47A8-622C-4E16-9DA8-C6E988A07068}"/>
              </a:ext>
            </a:extLst>
          </p:cNvPr>
          <p:cNvSpPr/>
          <p:nvPr/>
        </p:nvSpPr>
        <p:spPr>
          <a:xfrm>
            <a:off x="1398048" y="3266332"/>
            <a:ext cx="265435" cy="264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t>Rows</a:t>
            </a:r>
          </a:p>
        </p:txBody>
      </p:sp>
      <p:sp>
        <p:nvSpPr>
          <p:cNvPr id="24" name="Rectangle: Rounded Corners 23">
            <a:extLst>
              <a:ext uri="{FF2B5EF4-FFF2-40B4-BE49-F238E27FC236}">
                <a16:creationId xmlns:a16="http://schemas.microsoft.com/office/drawing/2014/main" id="{13B7284F-912D-49F2-B369-87CB4880DC79}"/>
              </a:ext>
            </a:extLst>
          </p:cNvPr>
          <p:cNvSpPr/>
          <p:nvPr/>
        </p:nvSpPr>
        <p:spPr>
          <a:xfrm>
            <a:off x="1593452" y="2982316"/>
            <a:ext cx="245985" cy="245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Montgomery</a:t>
            </a:r>
          </a:p>
        </p:txBody>
      </p:sp>
      <p:sp>
        <p:nvSpPr>
          <p:cNvPr id="25" name="Rectangle: Rounded Corners 24">
            <a:extLst>
              <a:ext uri="{FF2B5EF4-FFF2-40B4-BE49-F238E27FC236}">
                <a16:creationId xmlns:a16="http://schemas.microsoft.com/office/drawing/2014/main" id="{4BCB08A3-4F01-41B2-8085-513130EC89FA}"/>
              </a:ext>
            </a:extLst>
          </p:cNvPr>
          <p:cNvSpPr/>
          <p:nvPr/>
        </p:nvSpPr>
        <p:spPr>
          <a:xfrm>
            <a:off x="1862301" y="3134477"/>
            <a:ext cx="83521" cy="83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 dirty="0"/>
              <a:t>Base Conversion</a:t>
            </a:r>
          </a:p>
        </p:txBody>
      </p:sp>
      <p:sp>
        <p:nvSpPr>
          <p:cNvPr id="26" name="Rectangle: Rounded Corners 25">
            <a:extLst>
              <a:ext uri="{FF2B5EF4-FFF2-40B4-BE49-F238E27FC236}">
                <a16:creationId xmlns:a16="http://schemas.microsoft.com/office/drawing/2014/main" id="{A4A250A7-A564-43E0-8B46-7D07763DB5B3}"/>
              </a:ext>
            </a:extLst>
          </p:cNvPr>
          <p:cNvSpPr/>
          <p:nvPr/>
        </p:nvSpPr>
        <p:spPr>
          <a:xfrm>
            <a:off x="1703269" y="3277214"/>
            <a:ext cx="242552" cy="242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Barrett</a:t>
            </a:r>
          </a:p>
        </p:txBody>
      </p:sp>
      <p:sp>
        <p:nvSpPr>
          <p:cNvPr id="27" name="Rectangle: Rounded Corners 26">
            <a:extLst>
              <a:ext uri="{FF2B5EF4-FFF2-40B4-BE49-F238E27FC236}">
                <a16:creationId xmlns:a16="http://schemas.microsoft.com/office/drawing/2014/main" id="{703AA262-E86E-4AE5-9F90-FF2CD30550AF}"/>
              </a:ext>
            </a:extLst>
          </p:cNvPr>
          <p:cNvSpPr/>
          <p:nvPr/>
        </p:nvSpPr>
        <p:spPr>
          <a:xfrm>
            <a:off x="1859209" y="2994895"/>
            <a:ext cx="89241" cy="8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Freeze</a:t>
            </a:r>
            <a:endParaRPr lang="en-US" sz="900" dirty="0"/>
          </a:p>
        </p:txBody>
      </p:sp>
      <p:sp>
        <p:nvSpPr>
          <p:cNvPr id="28" name="Rectangle: Rounded Corners 27">
            <a:extLst>
              <a:ext uri="{FF2B5EF4-FFF2-40B4-BE49-F238E27FC236}">
                <a16:creationId xmlns:a16="http://schemas.microsoft.com/office/drawing/2014/main" id="{819A4D47-E0A9-4A51-9132-0C73B9CEEC2F}"/>
              </a:ext>
            </a:extLst>
          </p:cNvPr>
          <p:cNvSpPr/>
          <p:nvPr/>
        </p:nvSpPr>
        <p:spPr>
          <a:xfrm>
            <a:off x="2209800" y="1390523"/>
            <a:ext cx="5330952" cy="5330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29" name="Rectangle: Rounded Corners 28">
            <a:extLst>
              <a:ext uri="{FF2B5EF4-FFF2-40B4-BE49-F238E27FC236}">
                <a16:creationId xmlns:a16="http://schemas.microsoft.com/office/drawing/2014/main" id="{5B343C61-A156-4CE0-8629-A9E632D6D4CC}"/>
              </a:ext>
            </a:extLst>
          </p:cNvPr>
          <p:cNvSpPr/>
          <p:nvPr/>
        </p:nvSpPr>
        <p:spPr>
          <a:xfrm>
            <a:off x="1007433" y="3716109"/>
            <a:ext cx="1033135" cy="1033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3 limbs</a:t>
            </a:r>
          </a:p>
        </p:txBody>
      </p:sp>
    </p:spTree>
    <p:extLst>
      <p:ext uri="{BB962C8B-B14F-4D97-AF65-F5344CB8AC3E}">
        <p14:creationId xmlns:p14="http://schemas.microsoft.com/office/powerpoint/2010/main" val="299010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438E-7392-4091-B4D7-B7934F01FDA7}"/>
              </a:ext>
            </a:extLst>
          </p:cNvPr>
          <p:cNvSpPr>
            <a:spLocks noGrp="1"/>
          </p:cNvSpPr>
          <p:nvPr>
            <p:ph type="title"/>
          </p:nvPr>
        </p:nvSpPr>
        <p:spPr/>
        <p:txBody>
          <a:bodyPr/>
          <a:lstStyle/>
          <a:p>
            <a:r>
              <a:rPr lang="en-US" dirty="0"/>
              <a:t>Two Options for Solutions</a:t>
            </a:r>
          </a:p>
        </p:txBody>
      </p:sp>
      <p:sp>
        <p:nvSpPr>
          <p:cNvPr id="3" name="Content Placeholder 2">
            <a:extLst>
              <a:ext uri="{FF2B5EF4-FFF2-40B4-BE49-F238E27FC236}">
                <a16:creationId xmlns:a16="http://schemas.microsoft.com/office/drawing/2014/main" id="{CC1AFF39-A446-4804-A903-A3750263B67E}"/>
              </a:ext>
            </a:extLst>
          </p:cNvPr>
          <p:cNvSpPr>
            <a:spLocks noGrp="1"/>
          </p:cNvSpPr>
          <p:nvPr>
            <p:ph idx="1"/>
          </p:nvPr>
        </p:nvSpPr>
        <p:spPr/>
        <p:txBody>
          <a:bodyPr/>
          <a:lstStyle/>
          <a:p>
            <a:pPr marL="514350" indent="-514350">
              <a:lnSpc>
                <a:spcPct val="100000"/>
              </a:lnSpc>
              <a:spcBef>
                <a:spcPts val="3000"/>
              </a:spcBef>
              <a:buFont typeface="+mj-lt"/>
              <a:buAutoNum type="arabicPeriod"/>
            </a:pPr>
            <a:r>
              <a:rPr lang="en-US" dirty="0"/>
              <a:t>Seek performant modular </a:t>
            </a:r>
            <a:r>
              <a:rPr lang="en-US" b="1" i="1" dirty="0"/>
              <a:t>proof-producing</a:t>
            </a:r>
            <a:r>
              <a:rPr lang="en-US" dirty="0"/>
              <a:t> rewriting</a:t>
            </a:r>
          </a:p>
          <a:p>
            <a:pPr marL="514350" indent="-514350">
              <a:lnSpc>
                <a:spcPct val="100000"/>
              </a:lnSpc>
              <a:spcBef>
                <a:spcPts val="3000"/>
              </a:spcBef>
              <a:buFont typeface="+mj-lt"/>
              <a:buAutoNum type="arabicPeriod"/>
            </a:pPr>
            <a:endParaRPr lang="en-US" dirty="0"/>
          </a:p>
          <a:p>
            <a:pPr marL="514350" indent="-514350">
              <a:lnSpc>
                <a:spcPct val="100000"/>
              </a:lnSpc>
              <a:spcBef>
                <a:spcPts val="3000"/>
              </a:spcBef>
              <a:buFont typeface="+mj-lt"/>
              <a:buAutoNum type="arabicPeriod"/>
            </a:pPr>
            <a:r>
              <a:rPr lang="en-US" dirty="0"/>
              <a:t>Throw away the proof engine and</a:t>
            </a:r>
            <a:br>
              <a:rPr lang="en-US" dirty="0"/>
            </a:br>
            <a:r>
              <a:rPr lang="en-US" dirty="0"/>
              <a:t>write performant </a:t>
            </a:r>
            <a:r>
              <a:rPr lang="en-US" b="1" i="1" dirty="0"/>
              <a:t>proven-correct</a:t>
            </a:r>
            <a:r>
              <a:rPr lang="en-US" dirty="0"/>
              <a:t> rewriting with reflection</a:t>
            </a:r>
          </a:p>
          <a:p>
            <a:pPr>
              <a:lnSpc>
                <a:spcPct val="100000"/>
              </a:lnSpc>
              <a:spcBef>
                <a:spcPts val="3000"/>
              </a:spcBef>
            </a:pPr>
            <a:endParaRPr lang="en-US" dirty="0"/>
          </a:p>
        </p:txBody>
      </p:sp>
      <p:sp>
        <p:nvSpPr>
          <p:cNvPr id="4" name="Date Placeholder 3">
            <a:extLst>
              <a:ext uri="{FF2B5EF4-FFF2-40B4-BE49-F238E27FC236}">
                <a16:creationId xmlns:a16="http://schemas.microsoft.com/office/drawing/2014/main" id="{71EEE43B-E0AD-413C-B151-324415A48A15}"/>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A5698A73-BFCB-4B0A-A1C3-9D9A51EB59CE}"/>
              </a:ext>
            </a:extLst>
          </p:cNvPr>
          <p:cNvSpPr>
            <a:spLocks noGrp="1"/>
          </p:cNvSpPr>
          <p:nvPr>
            <p:ph type="sldNum" sz="quarter" idx="12"/>
          </p:nvPr>
        </p:nvSpPr>
        <p:spPr/>
        <p:txBody>
          <a:bodyPr/>
          <a:lstStyle/>
          <a:p>
            <a:fld id="{17EDA13C-DD67-4DDE-9561-698874C85DEF}" type="slidenum">
              <a:rPr lang="en-US" smtClean="0"/>
              <a:t>12</a:t>
            </a:fld>
            <a:endParaRPr lang="en-US"/>
          </a:p>
        </p:txBody>
      </p:sp>
    </p:spTree>
    <p:extLst>
      <p:ext uri="{BB962C8B-B14F-4D97-AF65-F5344CB8AC3E}">
        <p14:creationId xmlns:p14="http://schemas.microsoft.com/office/powerpoint/2010/main" val="406192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BE96-D40C-4A7A-89A4-71707967CAA5}"/>
              </a:ext>
            </a:extLst>
          </p:cNvPr>
          <p:cNvSpPr>
            <a:spLocks noGrp="1"/>
          </p:cNvSpPr>
          <p:nvPr>
            <p:ph type="title"/>
          </p:nvPr>
        </p:nvSpPr>
        <p:spPr/>
        <p:txBody>
          <a:bodyPr/>
          <a:lstStyle/>
          <a:p>
            <a:r>
              <a:rPr lang="en-US" dirty="0"/>
              <a:t>Non-Reflection Example</a:t>
            </a:r>
          </a:p>
        </p:txBody>
      </p:sp>
      <p:sp>
        <p:nvSpPr>
          <p:cNvPr id="3" name="Content Placeholder 2">
            <a:extLst>
              <a:ext uri="{FF2B5EF4-FFF2-40B4-BE49-F238E27FC236}">
                <a16:creationId xmlns:a16="http://schemas.microsoft.com/office/drawing/2014/main" id="{968365FB-D062-47F3-B93C-570B52176E5F}"/>
              </a:ext>
            </a:extLst>
          </p:cNvPr>
          <p:cNvSpPr>
            <a:spLocks noGrp="1"/>
          </p:cNvSpPr>
          <p:nvPr>
            <p:ph idx="1"/>
          </p:nvPr>
        </p:nvSpPr>
        <p:spPr>
          <a:xfrm>
            <a:off x="0" y="1825625"/>
            <a:ext cx="12192000" cy="4351338"/>
          </a:xfrm>
        </p:spPr>
        <p:txBody>
          <a:bodyPr numCol="1">
            <a:noAutofit/>
          </a:bodyPr>
          <a:lstStyle/>
          <a:p>
            <a:pPr marL="0" indent="0" fontAlgn="t">
              <a:buNone/>
            </a:pPr>
            <a:r>
              <a:rPr lang="en-US" sz="1800" dirty="0">
                <a:solidFill>
                  <a:srgbClr val="E36209"/>
                </a:solidFill>
                <a:latin typeface="Consolas" panose="020B0609020204030204" pitchFamily="49" charset="0"/>
              </a:rPr>
              <a:t>Inductive</a:t>
            </a:r>
            <a:r>
              <a:rPr lang="en-US" sz="1800" dirty="0">
                <a:latin typeface="Consolas" panose="020B0609020204030204" pitchFamily="49" charset="0"/>
              </a:rPr>
              <a:t> </a:t>
            </a:r>
            <a:r>
              <a:rPr lang="en-US" sz="1800" dirty="0" err="1">
                <a:latin typeface="Consolas" panose="020B0609020204030204" pitchFamily="49" charset="0"/>
              </a:rPr>
              <a:t>is_even:ℕ→ℙ</a:t>
            </a:r>
            <a:r>
              <a:rPr lang="en-US" sz="1800" dirty="0">
                <a:solidFill>
                  <a:srgbClr val="D73A49"/>
                </a:solidFill>
                <a:latin typeface="Consolas" panose="020B0609020204030204" pitchFamily="49" charset="0"/>
              </a:rPr>
              <a:t> </a:t>
            </a:r>
            <a:r>
              <a:rPr lang="en-US" sz="1800" dirty="0">
                <a:latin typeface="Consolas" panose="020B0609020204030204" pitchFamily="49" charset="0"/>
              </a:rPr>
              <a:t>:= |</a:t>
            </a:r>
            <a:r>
              <a:rPr lang="en-US" sz="1800" dirty="0" err="1">
                <a:latin typeface="Consolas" panose="020B0609020204030204" pitchFamily="49" charset="0"/>
              </a:rPr>
              <a:t>zero_even</a:t>
            </a:r>
            <a:r>
              <a:rPr lang="en-US" sz="1800" dirty="0">
                <a:latin typeface="Consolas" panose="020B0609020204030204" pitchFamily="49" charset="0"/>
              </a:rPr>
              <a:t> : </a:t>
            </a:r>
            <a:r>
              <a:rPr lang="en-US" sz="1800" dirty="0" err="1">
                <a:latin typeface="Consolas" panose="020B0609020204030204" pitchFamily="49" charset="0"/>
              </a:rPr>
              <a:t>is_even</a:t>
            </a:r>
            <a:r>
              <a:rPr lang="en-US" sz="1800" dirty="0">
                <a:latin typeface="Consolas" panose="020B0609020204030204" pitchFamily="49" charset="0"/>
              </a:rPr>
              <a:t> 0 |</a:t>
            </a:r>
            <a:r>
              <a:rPr lang="en-US" sz="1800" dirty="0" err="1">
                <a:latin typeface="Consolas" panose="020B0609020204030204" pitchFamily="49" charset="0"/>
              </a:rPr>
              <a:t>two_plus_even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(2+n).</a:t>
            </a:r>
          </a:p>
        </p:txBody>
      </p:sp>
      <p:sp>
        <p:nvSpPr>
          <p:cNvPr id="4" name="Date Placeholder 3">
            <a:extLst>
              <a:ext uri="{FF2B5EF4-FFF2-40B4-BE49-F238E27FC236}">
                <a16:creationId xmlns:a16="http://schemas.microsoft.com/office/drawing/2014/main" id="{48B89DE3-2375-4290-AA11-361DF9B623CE}"/>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B16B6380-CE99-4C85-9451-7521C23CB852}"/>
              </a:ext>
            </a:extLst>
          </p:cNvPr>
          <p:cNvSpPr>
            <a:spLocks noGrp="1"/>
          </p:cNvSpPr>
          <p:nvPr>
            <p:ph type="sldNum" sz="quarter" idx="12"/>
          </p:nvPr>
        </p:nvSpPr>
        <p:spPr/>
        <p:txBody>
          <a:bodyPr/>
          <a:lstStyle/>
          <a:p>
            <a:fld id="{62ACD81C-0ABE-4302-8FB0-4A8AC0E9431D}" type="slidenum">
              <a:rPr lang="en-US" smtClean="0"/>
              <a:t>13</a:t>
            </a:fld>
            <a:endParaRPr lang="en-US"/>
          </a:p>
        </p:txBody>
      </p:sp>
      <p:sp>
        <p:nvSpPr>
          <p:cNvPr id="18" name="TextBox 17">
            <a:extLst>
              <a:ext uri="{FF2B5EF4-FFF2-40B4-BE49-F238E27FC236}">
                <a16:creationId xmlns:a16="http://schemas.microsoft.com/office/drawing/2014/main" id="{D17C6153-614A-4A07-9CD0-E54B7859078F}"/>
              </a:ext>
            </a:extLst>
          </p:cNvPr>
          <p:cNvSpPr txBox="1"/>
          <p:nvPr/>
        </p:nvSpPr>
        <p:spPr>
          <a:xfrm>
            <a:off x="2081920" y="6466639"/>
            <a:ext cx="8028160" cy="400110"/>
          </a:xfrm>
          <a:prstGeom prst="rect">
            <a:avLst/>
          </a:prstGeom>
          <a:noFill/>
        </p:spPr>
        <p:txBody>
          <a:bodyPr wrap="none" rtlCol="0">
            <a:spAutoFit/>
          </a:bodyPr>
          <a:lstStyle/>
          <a:p>
            <a:pPr algn="ctr"/>
            <a:r>
              <a:rPr lang="en-US" sz="1000" dirty="0"/>
              <a:t>Man Using Laptop by Gan </a:t>
            </a:r>
            <a:r>
              <a:rPr lang="en-US" sz="1000" dirty="0" err="1"/>
              <a:t>Khoon</a:t>
            </a:r>
            <a:r>
              <a:rPr lang="en-US" sz="1000" dirty="0"/>
              <a:t> Lay from NounProject.com CC BY 3.0; Coq logo from https://calebstanford.com/2019/01/15/coq-vector-image/</a:t>
            </a:r>
          </a:p>
          <a:p>
            <a:pPr algn="ctr"/>
            <a:r>
              <a:rPr lang="en-US" sz="1000" dirty="0"/>
              <a:t>script by </a:t>
            </a:r>
            <a:r>
              <a:rPr lang="en-US" sz="1000" dirty="0" err="1"/>
              <a:t>Berkah</a:t>
            </a:r>
            <a:r>
              <a:rPr lang="en-US" sz="1000" dirty="0"/>
              <a:t> Icon from the Noun Project; write by </a:t>
            </a:r>
            <a:r>
              <a:rPr lang="en-US" sz="1000" dirty="0" err="1"/>
              <a:t>royyanandrian</a:t>
            </a:r>
            <a:r>
              <a:rPr lang="en-US" sz="1000" dirty="0"/>
              <a:t> from the Noun Project</a:t>
            </a:r>
          </a:p>
        </p:txBody>
      </p:sp>
      <p:grpSp>
        <p:nvGrpSpPr>
          <p:cNvPr id="19" name="Group 18">
            <a:extLst>
              <a:ext uri="{FF2B5EF4-FFF2-40B4-BE49-F238E27FC236}">
                <a16:creationId xmlns:a16="http://schemas.microsoft.com/office/drawing/2014/main" id="{6B6CFEE3-DC20-4D93-B914-9834A5A07A82}"/>
              </a:ext>
            </a:extLst>
          </p:cNvPr>
          <p:cNvGrpSpPr/>
          <p:nvPr/>
        </p:nvGrpSpPr>
        <p:grpSpPr>
          <a:xfrm>
            <a:off x="10221776" y="3409812"/>
            <a:ext cx="1502048" cy="2215748"/>
            <a:chOff x="6036305" y="3421707"/>
            <a:chExt cx="1502048" cy="2215748"/>
          </a:xfrm>
        </p:grpSpPr>
        <p:sp>
          <p:nvSpPr>
            <p:cNvPr id="20" name="Freeform: Shape 19">
              <a:extLst>
                <a:ext uri="{FF2B5EF4-FFF2-40B4-BE49-F238E27FC236}">
                  <a16:creationId xmlns:a16="http://schemas.microsoft.com/office/drawing/2014/main" id="{38C831B5-A03C-43EE-A3D7-BF4B9D3EDBC5}"/>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11F6A6E-4A79-4DDC-B52C-4679D362B1E1}"/>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2BE77BD-E18B-4EA4-9A4C-AAB8620C85F4}"/>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
        <p:nvSpPr>
          <p:cNvPr id="23" name="Speech Bubble: Rectangle with Corners Rounded 22">
            <a:extLst>
              <a:ext uri="{FF2B5EF4-FFF2-40B4-BE49-F238E27FC236}">
                <a16:creationId xmlns:a16="http://schemas.microsoft.com/office/drawing/2014/main" id="{D1F99C06-3A04-4307-B48A-7B7E96616826}"/>
              </a:ext>
            </a:extLst>
          </p:cNvPr>
          <p:cNvSpPr/>
          <p:nvPr/>
        </p:nvSpPr>
        <p:spPr>
          <a:xfrm>
            <a:off x="2231231" y="2243389"/>
            <a:ext cx="3584658" cy="97774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D73A49"/>
                </a:solidFill>
                <a:latin typeface="Consolas" panose="020B0609020204030204" pitchFamily="49" charset="0"/>
              </a:rPr>
              <a:t>Goal</a:t>
            </a:r>
            <a:r>
              <a:rPr lang="en-US" dirty="0">
                <a:latin typeface="Consolas" panose="020B0609020204030204" pitchFamily="49" charset="0"/>
              </a:rPr>
              <a:t> </a:t>
            </a:r>
            <a:r>
              <a:rPr lang="en-US" dirty="0" err="1">
                <a:latin typeface="Consolas" panose="020B0609020204030204" pitchFamily="49" charset="0"/>
              </a:rPr>
              <a:t>is_even</a:t>
            </a:r>
            <a:r>
              <a:rPr lang="en-US" dirty="0">
                <a:latin typeface="Consolas" panose="020B0609020204030204" pitchFamily="49" charset="0"/>
              </a:rPr>
              <a:t> 9002.</a:t>
            </a:r>
            <a:endParaRPr lang="en-US" dirty="0"/>
          </a:p>
        </p:txBody>
      </p:sp>
      <p:sp>
        <p:nvSpPr>
          <p:cNvPr id="24" name="Speech Bubble: Rectangle with Corners Rounded 23">
            <a:extLst>
              <a:ext uri="{FF2B5EF4-FFF2-40B4-BE49-F238E27FC236}">
                <a16:creationId xmlns:a16="http://schemas.microsoft.com/office/drawing/2014/main" id="{E255390D-E06A-481A-B036-CDEBD8EFCE5B}"/>
              </a:ext>
            </a:extLst>
          </p:cNvPr>
          <p:cNvSpPr/>
          <p:nvPr/>
        </p:nvSpPr>
        <p:spPr>
          <a:xfrm flipH="1">
            <a:off x="6589486" y="2308505"/>
            <a:ext cx="3365020" cy="977741"/>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Goal is:</a:t>
            </a:r>
          </a:p>
          <a:p>
            <a:pPr algn="ctr"/>
            <a:r>
              <a:rPr lang="en-US" dirty="0" err="1">
                <a:latin typeface="Consolas" panose="020B0609020204030204" pitchFamily="49" charset="0"/>
              </a:rPr>
              <a:t>is_even</a:t>
            </a:r>
            <a:r>
              <a:rPr lang="en-US" dirty="0">
                <a:latin typeface="Consolas" panose="020B0609020204030204" pitchFamily="49" charset="0"/>
              </a:rPr>
              <a:t> 9002</a:t>
            </a:r>
            <a:endParaRPr lang="en-US" dirty="0"/>
          </a:p>
        </p:txBody>
      </p:sp>
      <p:grpSp>
        <p:nvGrpSpPr>
          <p:cNvPr id="41" name="Group 40">
            <a:extLst>
              <a:ext uri="{FF2B5EF4-FFF2-40B4-BE49-F238E27FC236}">
                <a16:creationId xmlns:a16="http://schemas.microsoft.com/office/drawing/2014/main" id="{082FDDB1-83D0-4CF6-8130-B4C3294E33E4}"/>
              </a:ext>
            </a:extLst>
          </p:cNvPr>
          <p:cNvGrpSpPr/>
          <p:nvPr/>
        </p:nvGrpSpPr>
        <p:grpSpPr>
          <a:xfrm>
            <a:off x="2174760" y="3590043"/>
            <a:ext cx="3584658" cy="977741"/>
            <a:chOff x="2174760" y="3590043"/>
            <a:chExt cx="3584658" cy="977741"/>
          </a:xfrm>
        </p:grpSpPr>
        <p:sp>
          <p:nvSpPr>
            <p:cNvPr id="25" name="Speech Bubble: Rectangle with Corners Rounded 24">
              <a:extLst>
                <a:ext uri="{FF2B5EF4-FFF2-40B4-BE49-F238E27FC236}">
                  <a16:creationId xmlns:a16="http://schemas.microsoft.com/office/drawing/2014/main" id="{6B29516F-C153-46D5-8B62-A6B7A268DC28}"/>
                </a:ext>
              </a:extLst>
            </p:cNvPr>
            <p:cNvSpPr/>
            <p:nvPr/>
          </p:nvSpPr>
          <p:spPr>
            <a:xfrm>
              <a:off x="2174760" y="3590043"/>
              <a:ext cx="3584658" cy="97774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Consolas" panose="020B0609020204030204" pitchFamily="49" charset="0"/>
                </a:rPr>
                <a:t>repeat constructor</a:t>
              </a:r>
              <a:endParaRPr lang="en-US" dirty="0"/>
            </a:p>
          </p:txBody>
        </p:sp>
        <p:grpSp>
          <p:nvGrpSpPr>
            <p:cNvPr id="26" name="Group 25">
              <a:extLst>
                <a:ext uri="{FF2B5EF4-FFF2-40B4-BE49-F238E27FC236}">
                  <a16:creationId xmlns:a16="http://schemas.microsoft.com/office/drawing/2014/main" id="{F2EA3669-003F-4DEF-A336-9F37F92BF8E6}"/>
                </a:ext>
              </a:extLst>
            </p:cNvPr>
            <p:cNvGrpSpPr/>
            <p:nvPr/>
          </p:nvGrpSpPr>
          <p:grpSpPr>
            <a:xfrm>
              <a:off x="2341436" y="3854909"/>
              <a:ext cx="524716" cy="524716"/>
              <a:chOff x="2053978" y="2535650"/>
              <a:chExt cx="619125" cy="619125"/>
            </a:xfrm>
          </p:grpSpPr>
          <p:sp>
            <p:nvSpPr>
              <p:cNvPr id="27" name="Freeform: Shape 26">
                <a:extLst>
                  <a:ext uri="{FF2B5EF4-FFF2-40B4-BE49-F238E27FC236}">
                    <a16:creationId xmlns:a16="http://schemas.microsoft.com/office/drawing/2014/main" id="{231A65FA-259E-4AF7-B024-AA01EE377A58}"/>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9676A31-C3F9-47AF-8352-ABA8DEBAC3F2}"/>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488AE97-6955-400A-8C21-88B2E980E89B}"/>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FD9B184-07E9-4BB3-A3FA-F0CF36FED8F2}"/>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EE9CEED-D10F-4586-8540-2C86321E8948}"/>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45F6BC43-A71C-4E6C-A727-D38F5D0335CD}"/>
                </a:ext>
              </a:extLst>
            </p:cNvPr>
            <p:cNvGrpSpPr/>
            <p:nvPr/>
          </p:nvGrpSpPr>
          <p:grpSpPr>
            <a:xfrm>
              <a:off x="5074545" y="3877402"/>
              <a:ext cx="524716" cy="524716"/>
              <a:chOff x="2053978" y="2535650"/>
              <a:chExt cx="619125" cy="619125"/>
            </a:xfrm>
          </p:grpSpPr>
          <p:sp>
            <p:nvSpPr>
              <p:cNvPr id="33" name="Freeform: Shape 32">
                <a:extLst>
                  <a:ext uri="{FF2B5EF4-FFF2-40B4-BE49-F238E27FC236}">
                    <a16:creationId xmlns:a16="http://schemas.microsoft.com/office/drawing/2014/main" id="{015EE21C-BCD8-44F7-8C67-003294EB1073}"/>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61FCEE8-BC69-46F8-965F-752262626CA5}"/>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342B7BB-4327-428B-87E1-15D3AA46FEDE}"/>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C91F117-85CC-410B-AE0D-C5DBC1B30484}"/>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B161BB4-6A42-4765-8AB8-54E21D2DBD40}"/>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grpSp>
      <p:sp>
        <p:nvSpPr>
          <p:cNvPr id="38" name="Speech Bubble: Rectangle with Corners Rounded 37">
            <a:extLst>
              <a:ext uri="{FF2B5EF4-FFF2-40B4-BE49-F238E27FC236}">
                <a16:creationId xmlns:a16="http://schemas.microsoft.com/office/drawing/2014/main" id="{DDD4A7F3-D473-4315-BB90-DE0F208B5B48}"/>
              </a:ext>
            </a:extLst>
          </p:cNvPr>
          <p:cNvSpPr/>
          <p:nvPr/>
        </p:nvSpPr>
        <p:spPr>
          <a:xfrm flipH="1">
            <a:off x="6589485" y="3651508"/>
            <a:ext cx="3365020" cy="1718785"/>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Current Proof is:</a:t>
            </a:r>
          </a:p>
          <a:p>
            <a:pPr fontAlgn="t"/>
            <a:r>
              <a:rPr lang="en-US" dirty="0" err="1">
                <a:latin typeface="Consolas" panose="020B0609020204030204" pitchFamily="49" charset="0"/>
              </a:rPr>
              <a:t>two_plus_even</a:t>
            </a:r>
            <a:r>
              <a:rPr lang="en-US" dirty="0">
                <a:latin typeface="Consolas" panose="020B0609020204030204" pitchFamily="49" charset="0"/>
              </a:rPr>
              <a:t> 9000</a:t>
            </a:r>
          </a:p>
          <a:p>
            <a:pPr fontAlgn="t"/>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8998</a:t>
            </a:r>
          </a:p>
          <a:p>
            <a:pPr fontAlgn="t"/>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8996</a:t>
            </a:r>
          </a:p>
          <a:p>
            <a:pPr fontAlgn="t"/>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8994 …</a:t>
            </a:r>
          </a:p>
        </p:txBody>
      </p:sp>
      <p:sp>
        <p:nvSpPr>
          <p:cNvPr id="39" name="Speech Bubble: Rectangle with Corners Rounded 38">
            <a:extLst>
              <a:ext uri="{FF2B5EF4-FFF2-40B4-BE49-F238E27FC236}">
                <a16:creationId xmlns:a16="http://schemas.microsoft.com/office/drawing/2014/main" id="{F7C51821-58DD-4C15-B065-EBFE587843E9}"/>
              </a:ext>
            </a:extLst>
          </p:cNvPr>
          <p:cNvSpPr/>
          <p:nvPr/>
        </p:nvSpPr>
        <p:spPr>
          <a:xfrm>
            <a:off x="2174760" y="5010540"/>
            <a:ext cx="3584658" cy="97774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solidFill>
                  <a:srgbClr val="D73A49"/>
                </a:solidFill>
                <a:latin typeface="Consolas" panose="020B0609020204030204" pitchFamily="49" charset="0"/>
              </a:rPr>
              <a:t>Qed</a:t>
            </a:r>
            <a:endParaRPr lang="en-US" dirty="0"/>
          </a:p>
        </p:txBody>
      </p:sp>
      <p:sp>
        <p:nvSpPr>
          <p:cNvPr id="40" name="Speech Bubble: Rectangle with Corners Rounded 39">
            <a:extLst>
              <a:ext uri="{FF2B5EF4-FFF2-40B4-BE49-F238E27FC236}">
                <a16:creationId xmlns:a16="http://schemas.microsoft.com/office/drawing/2014/main" id="{BC92D1AA-61BC-4FAE-B2B2-98CE3BDD971F}"/>
              </a:ext>
            </a:extLst>
          </p:cNvPr>
          <p:cNvSpPr/>
          <p:nvPr/>
        </p:nvSpPr>
        <p:spPr>
          <a:xfrm flipH="1">
            <a:off x="6652220" y="5735287"/>
            <a:ext cx="3365020"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pic>
        <p:nvPicPr>
          <p:cNvPr id="43" name="Graphic 42" descr="Hourglass">
            <a:extLst>
              <a:ext uri="{FF2B5EF4-FFF2-40B4-BE49-F238E27FC236}">
                <a16:creationId xmlns:a16="http://schemas.microsoft.com/office/drawing/2014/main" id="{2333A844-CA5B-4C3E-8E98-D895D95200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9299" y="4245521"/>
            <a:ext cx="914400" cy="914400"/>
          </a:xfrm>
          <a:prstGeom prst="rect">
            <a:avLst/>
          </a:prstGeom>
        </p:spPr>
      </p:pic>
      <p:pic>
        <p:nvPicPr>
          <p:cNvPr id="44" name="Graphic 43">
            <a:extLst>
              <a:ext uri="{FF2B5EF4-FFF2-40B4-BE49-F238E27FC236}">
                <a16:creationId xmlns:a16="http://schemas.microsoft.com/office/drawing/2014/main" id="{F51A3387-B28D-43B0-A1D9-C8F4787281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511" y="3221129"/>
            <a:ext cx="2790397" cy="2790397"/>
          </a:xfrm>
          <a:prstGeom prst="rect">
            <a:avLst/>
          </a:prstGeom>
        </p:spPr>
      </p:pic>
    </p:spTree>
    <p:extLst>
      <p:ext uri="{BB962C8B-B14F-4D97-AF65-F5344CB8AC3E}">
        <p14:creationId xmlns:p14="http://schemas.microsoft.com/office/powerpoint/2010/main" val="4051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8" grpId="0" animBg="1"/>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BE96-D40C-4A7A-89A4-71707967CAA5}"/>
              </a:ext>
            </a:extLst>
          </p:cNvPr>
          <p:cNvSpPr>
            <a:spLocks noGrp="1"/>
          </p:cNvSpPr>
          <p:nvPr>
            <p:ph type="title"/>
          </p:nvPr>
        </p:nvSpPr>
        <p:spPr/>
        <p:txBody>
          <a:bodyPr/>
          <a:lstStyle/>
          <a:p>
            <a:r>
              <a:rPr lang="en-US" dirty="0"/>
              <a:t>Reflection Example: Up-Front Work</a:t>
            </a:r>
          </a:p>
        </p:txBody>
      </p:sp>
      <p:sp>
        <p:nvSpPr>
          <p:cNvPr id="3" name="Content Placeholder 2">
            <a:extLst>
              <a:ext uri="{FF2B5EF4-FFF2-40B4-BE49-F238E27FC236}">
                <a16:creationId xmlns:a16="http://schemas.microsoft.com/office/drawing/2014/main" id="{968365FB-D062-47F3-B93C-570B52176E5F}"/>
              </a:ext>
            </a:extLst>
          </p:cNvPr>
          <p:cNvSpPr>
            <a:spLocks noGrp="1"/>
          </p:cNvSpPr>
          <p:nvPr>
            <p:ph idx="1"/>
          </p:nvPr>
        </p:nvSpPr>
        <p:spPr>
          <a:xfrm>
            <a:off x="0" y="1825625"/>
            <a:ext cx="12192000" cy="4351338"/>
          </a:xfrm>
        </p:spPr>
        <p:txBody>
          <a:bodyPr numCol="1">
            <a:noAutofit/>
          </a:bodyPr>
          <a:lstStyle/>
          <a:p>
            <a:pPr marL="0" indent="0" fontAlgn="t">
              <a:buNone/>
            </a:pPr>
            <a:r>
              <a:rPr lang="en-US" sz="1800" dirty="0">
                <a:solidFill>
                  <a:srgbClr val="E36209"/>
                </a:solidFill>
                <a:latin typeface="Consolas" panose="020B0609020204030204" pitchFamily="49" charset="0"/>
              </a:rPr>
              <a:t>Inductive</a:t>
            </a:r>
            <a:r>
              <a:rPr lang="en-US" sz="1800" dirty="0">
                <a:latin typeface="Consolas" panose="020B0609020204030204" pitchFamily="49" charset="0"/>
              </a:rPr>
              <a:t> </a:t>
            </a:r>
            <a:r>
              <a:rPr lang="en-US" sz="1800" dirty="0" err="1">
                <a:latin typeface="Consolas" panose="020B0609020204030204" pitchFamily="49" charset="0"/>
              </a:rPr>
              <a:t>is_even:ℕ→ℙ</a:t>
            </a:r>
            <a:r>
              <a:rPr lang="en-US" sz="1800" dirty="0">
                <a:solidFill>
                  <a:srgbClr val="D73A49"/>
                </a:solidFill>
                <a:latin typeface="Consolas" panose="020B0609020204030204" pitchFamily="49" charset="0"/>
              </a:rPr>
              <a:t> </a:t>
            </a:r>
            <a:r>
              <a:rPr lang="en-US" sz="1800" dirty="0">
                <a:latin typeface="Consolas" panose="020B0609020204030204" pitchFamily="49" charset="0"/>
              </a:rPr>
              <a:t>:= |</a:t>
            </a:r>
            <a:r>
              <a:rPr lang="en-US" sz="1800" dirty="0" err="1">
                <a:latin typeface="Consolas" panose="020B0609020204030204" pitchFamily="49" charset="0"/>
              </a:rPr>
              <a:t>zero_even</a:t>
            </a:r>
            <a:r>
              <a:rPr lang="en-US" sz="1800" dirty="0">
                <a:latin typeface="Consolas" panose="020B0609020204030204" pitchFamily="49" charset="0"/>
              </a:rPr>
              <a:t> : </a:t>
            </a:r>
            <a:r>
              <a:rPr lang="en-US" sz="1800" dirty="0" err="1">
                <a:latin typeface="Consolas" panose="020B0609020204030204" pitchFamily="49" charset="0"/>
              </a:rPr>
              <a:t>is_even</a:t>
            </a:r>
            <a:r>
              <a:rPr lang="en-US" sz="1800" dirty="0">
                <a:latin typeface="Consolas" panose="020B0609020204030204" pitchFamily="49" charset="0"/>
              </a:rPr>
              <a:t> 0 |</a:t>
            </a:r>
            <a:r>
              <a:rPr lang="en-US" sz="1800" dirty="0" err="1">
                <a:latin typeface="Consolas" panose="020B0609020204030204" pitchFamily="49" charset="0"/>
              </a:rPr>
              <a:t>two_plus_even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(2+n).</a:t>
            </a:r>
          </a:p>
        </p:txBody>
      </p:sp>
      <p:sp>
        <p:nvSpPr>
          <p:cNvPr id="4" name="Date Placeholder 3">
            <a:extLst>
              <a:ext uri="{FF2B5EF4-FFF2-40B4-BE49-F238E27FC236}">
                <a16:creationId xmlns:a16="http://schemas.microsoft.com/office/drawing/2014/main" id="{48B89DE3-2375-4290-AA11-361DF9B623CE}"/>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B16B6380-CE99-4C85-9451-7521C23CB852}"/>
              </a:ext>
            </a:extLst>
          </p:cNvPr>
          <p:cNvSpPr>
            <a:spLocks noGrp="1"/>
          </p:cNvSpPr>
          <p:nvPr>
            <p:ph type="sldNum" sz="quarter" idx="12"/>
          </p:nvPr>
        </p:nvSpPr>
        <p:spPr/>
        <p:txBody>
          <a:bodyPr/>
          <a:lstStyle/>
          <a:p>
            <a:fld id="{62ACD81C-0ABE-4302-8FB0-4A8AC0E9431D}" type="slidenum">
              <a:rPr lang="en-US" smtClean="0"/>
              <a:t>14</a:t>
            </a:fld>
            <a:endParaRPr lang="en-US"/>
          </a:p>
        </p:txBody>
      </p:sp>
      <p:sp>
        <p:nvSpPr>
          <p:cNvPr id="18" name="TextBox 17">
            <a:extLst>
              <a:ext uri="{FF2B5EF4-FFF2-40B4-BE49-F238E27FC236}">
                <a16:creationId xmlns:a16="http://schemas.microsoft.com/office/drawing/2014/main" id="{D17C6153-614A-4A07-9CD0-E54B7859078F}"/>
              </a:ext>
            </a:extLst>
          </p:cNvPr>
          <p:cNvSpPr txBox="1"/>
          <p:nvPr/>
        </p:nvSpPr>
        <p:spPr>
          <a:xfrm>
            <a:off x="2081920" y="6597265"/>
            <a:ext cx="8028160" cy="246221"/>
          </a:xfrm>
          <a:prstGeom prst="rect">
            <a:avLst/>
          </a:prstGeom>
          <a:noFill/>
        </p:spPr>
        <p:txBody>
          <a:bodyPr wrap="none" rtlCol="0">
            <a:spAutoFit/>
          </a:bodyPr>
          <a:lstStyle/>
          <a:p>
            <a:pPr algn="ctr"/>
            <a:r>
              <a:rPr lang="en-US" sz="1000" dirty="0"/>
              <a:t>Man Using Laptop by Gan </a:t>
            </a:r>
            <a:r>
              <a:rPr lang="en-US" sz="1000" dirty="0" err="1"/>
              <a:t>Khoon</a:t>
            </a:r>
            <a:r>
              <a:rPr lang="en-US" sz="1000" dirty="0"/>
              <a:t> Lay from NounProject.com CC BY 3.0; Coq logo from https://calebstanford.com/2019/01/15/coq-vector-image/</a:t>
            </a:r>
          </a:p>
        </p:txBody>
      </p:sp>
      <p:grpSp>
        <p:nvGrpSpPr>
          <p:cNvPr id="19" name="Group 18">
            <a:extLst>
              <a:ext uri="{FF2B5EF4-FFF2-40B4-BE49-F238E27FC236}">
                <a16:creationId xmlns:a16="http://schemas.microsoft.com/office/drawing/2014/main" id="{6B6CFEE3-DC20-4D93-B914-9834A5A07A82}"/>
              </a:ext>
            </a:extLst>
          </p:cNvPr>
          <p:cNvGrpSpPr/>
          <p:nvPr/>
        </p:nvGrpSpPr>
        <p:grpSpPr>
          <a:xfrm>
            <a:off x="10221776" y="3409812"/>
            <a:ext cx="1502048" cy="2215748"/>
            <a:chOff x="6036305" y="3421707"/>
            <a:chExt cx="1502048" cy="2215748"/>
          </a:xfrm>
        </p:grpSpPr>
        <p:sp>
          <p:nvSpPr>
            <p:cNvPr id="20" name="Freeform: Shape 19">
              <a:extLst>
                <a:ext uri="{FF2B5EF4-FFF2-40B4-BE49-F238E27FC236}">
                  <a16:creationId xmlns:a16="http://schemas.microsoft.com/office/drawing/2014/main" id="{38C831B5-A03C-43EE-A3D7-BF4B9D3EDBC5}"/>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11F6A6E-4A79-4DDC-B52C-4679D362B1E1}"/>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2BE77BD-E18B-4EA4-9A4C-AAB8620C85F4}"/>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
        <p:nvSpPr>
          <p:cNvPr id="23" name="Speech Bubble: Rectangle with Corners Rounded 22">
            <a:extLst>
              <a:ext uri="{FF2B5EF4-FFF2-40B4-BE49-F238E27FC236}">
                <a16:creationId xmlns:a16="http://schemas.microsoft.com/office/drawing/2014/main" id="{D1F99C06-3A04-4307-B48A-7B7E96616826}"/>
              </a:ext>
            </a:extLst>
          </p:cNvPr>
          <p:cNvSpPr/>
          <p:nvPr/>
        </p:nvSpPr>
        <p:spPr>
          <a:xfrm>
            <a:off x="2231230" y="2243389"/>
            <a:ext cx="6322717" cy="49981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fontAlgn="t"/>
            <a:r>
              <a:rPr lang="en-US" dirty="0">
                <a:solidFill>
                  <a:srgbClr val="E36209"/>
                </a:solidFill>
                <a:latin typeface="Consolas" panose="020B0609020204030204" pitchFamily="49" charset="0"/>
              </a:rPr>
              <a:t>Inductive</a:t>
            </a:r>
            <a:r>
              <a:rPr lang="en-US" dirty="0">
                <a:latin typeface="Consolas" panose="020B0609020204030204" pitchFamily="49" charset="0"/>
              </a:rPr>
              <a:t> parity := even | odd.</a:t>
            </a:r>
          </a:p>
        </p:txBody>
      </p:sp>
      <p:sp>
        <p:nvSpPr>
          <p:cNvPr id="25" name="Speech Bubble: Rectangle with Corners Rounded 24">
            <a:extLst>
              <a:ext uri="{FF2B5EF4-FFF2-40B4-BE49-F238E27FC236}">
                <a16:creationId xmlns:a16="http://schemas.microsoft.com/office/drawing/2014/main" id="{6B29516F-C153-46D5-8B62-A6B7A268DC28}"/>
              </a:ext>
            </a:extLst>
          </p:cNvPr>
          <p:cNvSpPr/>
          <p:nvPr/>
        </p:nvSpPr>
        <p:spPr>
          <a:xfrm>
            <a:off x="2174759" y="2911755"/>
            <a:ext cx="6322717" cy="604230"/>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fontAlgn="t"/>
            <a:r>
              <a:rPr lang="en-US" dirty="0">
                <a:solidFill>
                  <a:srgbClr val="E36209"/>
                </a:solidFill>
                <a:latin typeface="Consolas" panose="020B0609020204030204" pitchFamily="49" charset="0"/>
              </a:rPr>
              <a:t>Definition</a:t>
            </a:r>
            <a:r>
              <a:rPr lang="en-US" dirty="0">
                <a:latin typeface="Consolas" panose="020B0609020204030204" pitchFamily="49" charset="0"/>
              </a:rPr>
              <a:t> </a:t>
            </a:r>
            <a:r>
              <a:rPr lang="en-US" dirty="0" err="1">
                <a:latin typeface="Consolas" panose="020B0609020204030204" pitchFamily="49" charset="0"/>
              </a:rPr>
              <a:t>flip_parity</a:t>
            </a:r>
            <a:r>
              <a:rPr lang="en-US" dirty="0">
                <a:latin typeface="Consolas" panose="020B0609020204030204" pitchFamily="49" charset="0"/>
              </a:rPr>
              <a:t> p</a:t>
            </a:r>
          </a:p>
          <a:p>
            <a:pPr fontAlgn="t"/>
            <a:r>
              <a:rPr lang="en-US" dirty="0">
                <a:latin typeface="Consolas" panose="020B0609020204030204" pitchFamily="49" charset="0"/>
              </a:rPr>
              <a:t>:= match p with even =&gt; odd | odd =&gt; even end.</a:t>
            </a:r>
          </a:p>
        </p:txBody>
      </p:sp>
      <p:sp>
        <p:nvSpPr>
          <p:cNvPr id="39" name="Speech Bubble: Rectangle with Corners Rounded 38">
            <a:extLst>
              <a:ext uri="{FF2B5EF4-FFF2-40B4-BE49-F238E27FC236}">
                <a16:creationId xmlns:a16="http://schemas.microsoft.com/office/drawing/2014/main" id="{F7C51821-58DD-4C15-B065-EBFE587843E9}"/>
              </a:ext>
            </a:extLst>
          </p:cNvPr>
          <p:cNvSpPr/>
          <p:nvPr/>
        </p:nvSpPr>
        <p:spPr>
          <a:xfrm>
            <a:off x="2174759" y="3649338"/>
            <a:ext cx="6322717" cy="1261536"/>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fontAlgn="t"/>
            <a:r>
              <a:rPr lang="en-US" dirty="0">
                <a:solidFill>
                  <a:srgbClr val="E36209"/>
                </a:solidFill>
                <a:latin typeface="Consolas" panose="020B0609020204030204" pitchFamily="49" charset="0"/>
              </a:rPr>
              <a:t>Fixpoint</a:t>
            </a:r>
            <a:r>
              <a:rPr lang="en-US" dirty="0">
                <a:latin typeface="Consolas" panose="020B0609020204030204" pitchFamily="49" charset="0"/>
              </a:rPr>
              <a:t> </a:t>
            </a:r>
            <a:r>
              <a:rPr lang="en-US" dirty="0" err="1">
                <a:latin typeface="Consolas" panose="020B0609020204030204" pitchFamily="49" charset="0"/>
              </a:rPr>
              <a:t>parity_of</a:t>
            </a:r>
            <a:r>
              <a:rPr lang="en-US" dirty="0">
                <a:latin typeface="Consolas" panose="020B0609020204030204" pitchFamily="49" charset="0"/>
              </a:rPr>
              <a:t> (n : </a:t>
            </a:r>
            <a:r>
              <a:rPr lang="en-US" dirty="0" err="1">
                <a:latin typeface="Consolas" panose="020B0609020204030204" pitchFamily="49" charset="0"/>
              </a:rPr>
              <a:t>nat</a:t>
            </a:r>
            <a:r>
              <a:rPr lang="en-US" dirty="0">
                <a:latin typeface="Consolas" panose="020B0609020204030204" pitchFamily="49" charset="0"/>
              </a:rPr>
              <a:t>) : parity :=</a:t>
            </a:r>
          </a:p>
          <a:p>
            <a:pPr fontAlgn="t"/>
            <a:r>
              <a:rPr lang="en-US" dirty="0">
                <a:solidFill>
                  <a:srgbClr val="D73A49"/>
                </a:solidFill>
                <a:latin typeface="Consolas" panose="020B0609020204030204" pitchFamily="49" charset="0"/>
              </a:rPr>
              <a:t>match</a:t>
            </a:r>
            <a:r>
              <a:rPr lang="en-US" dirty="0">
                <a:latin typeface="Consolas" panose="020B0609020204030204" pitchFamily="49" charset="0"/>
              </a:rPr>
              <a:t> n </a:t>
            </a:r>
            <a:r>
              <a:rPr lang="en-US" dirty="0">
                <a:solidFill>
                  <a:srgbClr val="D73A49"/>
                </a:solidFill>
                <a:latin typeface="Consolas" panose="020B0609020204030204" pitchFamily="49" charset="0"/>
              </a:rPr>
              <a:t>with</a:t>
            </a:r>
            <a:endParaRPr lang="en-US" dirty="0">
              <a:latin typeface="Consolas" panose="020B0609020204030204" pitchFamily="49" charset="0"/>
            </a:endParaRPr>
          </a:p>
          <a:p>
            <a:pPr fontAlgn="t"/>
            <a:r>
              <a:rPr lang="en-US" dirty="0">
                <a:latin typeface="Consolas" panose="020B0609020204030204" pitchFamily="49" charset="0"/>
              </a:rPr>
              <a:t>| O =&gt; even</a:t>
            </a:r>
          </a:p>
          <a:p>
            <a:pPr fontAlgn="t"/>
            <a:r>
              <a:rPr lang="en-US" dirty="0">
                <a:latin typeface="Consolas" panose="020B0609020204030204" pitchFamily="49" charset="0"/>
              </a:rPr>
              <a:t>| S n' =&gt; </a:t>
            </a:r>
            <a:r>
              <a:rPr lang="en-US" dirty="0" err="1">
                <a:latin typeface="Consolas" panose="020B0609020204030204" pitchFamily="49" charset="0"/>
              </a:rPr>
              <a:t>flip_parity</a:t>
            </a:r>
            <a:r>
              <a:rPr lang="en-US" dirty="0">
                <a:latin typeface="Consolas" panose="020B0609020204030204" pitchFamily="49" charset="0"/>
              </a:rPr>
              <a:t> (</a:t>
            </a:r>
            <a:r>
              <a:rPr lang="en-US" dirty="0" err="1">
                <a:latin typeface="Consolas" panose="020B0609020204030204" pitchFamily="49" charset="0"/>
              </a:rPr>
              <a:t>parity_of</a:t>
            </a:r>
            <a:r>
              <a:rPr lang="en-US" dirty="0">
                <a:latin typeface="Consolas" panose="020B0609020204030204" pitchFamily="49" charset="0"/>
              </a:rPr>
              <a:t> n') </a:t>
            </a:r>
            <a:r>
              <a:rPr lang="en-US" dirty="0">
                <a:solidFill>
                  <a:srgbClr val="D73A49"/>
                </a:solidFill>
                <a:latin typeface="Consolas" panose="020B0609020204030204" pitchFamily="49" charset="0"/>
              </a:rPr>
              <a:t>end</a:t>
            </a:r>
            <a:r>
              <a:rPr lang="en-US" dirty="0">
                <a:latin typeface="Consolas" panose="020B0609020204030204" pitchFamily="49" charset="0"/>
              </a:rPr>
              <a:t>.</a:t>
            </a:r>
          </a:p>
        </p:txBody>
      </p:sp>
      <p:sp>
        <p:nvSpPr>
          <p:cNvPr id="40" name="Speech Bubble: Rectangle with Corners Rounded 39">
            <a:extLst>
              <a:ext uri="{FF2B5EF4-FFF2-40B4-BE49-F238E27FC236}">
                <a16:creationId xmlns:a16="http://schemas.microsoft.com/office/drawing/2014/main" id="{BC92D1AA-61BC-4FAE-B2B2-98CE3BDD971F}"/>
              </a:ext>
            </a:extLst>
          </p:cNvPr>
          <p:cNvSpPr/>
          <p:nvPr/>
        </p:nvSpPr>
        <p:spPr>
          <a:xfrm flipH="1">
            <a:off x="9315649" y="3397674"/>
            <a:ext cx="693741"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sp>
        <p:nvSpPr>
          <p:cNvPr id="42" name="Speech Bubble: Rectangle with Corners Rounded 41">
            <a:extLst>
              <a:ext uri="{FF2B5EF4-FFF2-40B4-BE49-F238E27FC236}">
                <a16:creationId xmlns:a16="http://schemas.microsoft.com/office/drawing/2014/main" id="{9717E2F2-5D37-4EAE-A1E2-D404D56D7D83}"/>
              </a:ext>
            </a:extLst>
          </p:cNvPr>
          <p:cNvSpPr/>
          <p:nvPr/>
        </p:nvSpPr>
        <p:spPr>
          <a:xfrm flipH="1">
            <a:off x="9323500" y="2616901"/>
            <a:ext cx="693741"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sp>
        <p:nvSpPr>
          <p:cNvPr id="43" name="Speech Bubble: Rectangle with Corners Rounded 42">
            <a:extLst>
              <a:ext uri="{FF2B5EF4-FFF2-40B4-BE49-F238E27FC236}">
                <a16:creationId xmlns:a16="http://schemas.microsoft.com/office/drawing/2014/main" id="{20C2DA6F-4319-48D2-B025-7979AD7A2969}"/>
              </a:ext>
            </a:extLst>
          </p:cNvPr>
          <p:cNvSpPr/>
          <p:nvPr/>
        </p:nvSpPr>
        <p:spPr>
          <a:xfrm flipH="1">
            <a:off x="9323499" y="4787318"/>
            <a:ext cx="693741"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sp>
        <p:nvSpPr>
          <p:cNvPr id="44" name="Speech Bubble: Rectangle with Corners Rounded 43">
            <a:extLst>
              <a:ext uri="{FF2B5EF4-FFF2-40B4-BE49-F238E27FC236}">
                <a16:creationId xmlns:a16="http://schemas.microsoft.com/office/drawing/2014/main" id="{230668A9-A63E-48C5-997A-3B9425C45501}"/>
              </a:ext>
            </a:extLst>
          </p:cNvPr>
          <p:cNvSpPr/>
          <p:nvPr/>
        </p:nvSpPr>
        <p:spPr>
          <a:xfrm>
            <a:off x="2081920" y="5155367"/>
            <a:ext cx="6322717" cy="1261536"/>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fontAlgn="t"/>
            <a:r>
              <a:rPr lang="en-US" dirty="0">
                <a:solidFill>
                  <a:srgbClr val="E36209"/>
                </a:solidFill>
                <a:latin typeface="Consolas" panose="020B0609020204030204" pitchFamily="49" charset="0"/>
              </a:rPr>
              <a:t>Lemma</a:t>
            </a:r>
            <a:r>
              <a:rPr lang="en-US" dirty="0">
                <a:latin typeface="Consolas" panose="020B0609020204030204" pitchFamily="49" charset="0"/>
              </a:rPr>
              <a:t> </a:t>
            </a:r>
            <a:r>
              <a:rPr lang="en-US" dirty="0" err="1">
                <a:latin typeface="Consolas" panose="020B0609020204030204" pitchFamily="49" charset="0"/>
              </a:rPr>
              <a:t>parity_of_correct</a:t>
            </a:r>
            <a:endParaRPr lang="en-US" dirty="0">
              <a:latin typeface="Consolas" panose="020B0609020204030204" pitchFamily="49" charset="0"/>
            </a:endParaRPr>
          </a:p>
          <a:p>
            <a:pPr fontAlgn="t"/>
            <a:r>
              <a:rPr lang="en-US" dirty="0">
                <a:latin typeface="Consolas" panose="020B0609020204030204" pitchFamily="49" charset="0"/>
              </a:rPr>
              <a:t>: ∀ n, </a:t>
            </a:r>
            <a:r>
              <a:rPr lang="en-US" dirty="0" err="1">
                <a:latin typeface="Consolas" panose="020B0609020204030204" pitchFamily="49" charset="0"/>
              </a:rPr>
              <a:t>parity_of</a:t>
            </a:r>
            <a:r>
              <a:rPr lang="en-US" dirty="0">
                <a:latin typeface="Consolas" panose="020B0609020204030204" pitchFamily="49" charset="0"/>
              </a:rPr>
              <a:t> n = even → </a:t>
            </a:r>
            <a:r>
              <a:rPr lang="en-US" dirty="0" err="1">
                <a:latin typeface="Consolas" panose="020B0609020204030204" pitchFamily="49" charset="0"/>
              </a:rPr>
              <a:t>is_even</a:t>
            </a:r>
            <a:r>
              <a:rPr lang="en-US" dirty="0">
                <a:latin typeface="Consolas" panose="020B0609020204030204" pitchFamily="49" charset="0"/>
              </a:rPr>
              <a:t> n.</a:t>
            </a:r>
          </a:p>
          <a:p>
            <a:pPr fontAlgn="t"/>
            <a:r>
              <a:rPr lang="en-US" sz="800" dirty="0">
                <a:solidFill>
                  <a:srgbClr val="D73A49"/>
                </a:solidFill>
                <a:latin typeface="Consolas" panose="020B0609020204030204" pitchFamily="49" charset="0"/>
              </a:rPr>
              <a:t>Proof</a:t>
            </a:r>
            <a:r>
              <a:rPr lang="en-US" sz="800" dirty="0">
                <a:latin typeface="Consolas" panose="020B0609020204030204" pitchFamily="49" charset="0"/>
              </a:rPr>
              <a:t>.</a:t>
            </a:r>
          </a:p>
          <a:p>
            <a:pPr fontAlgn="t"/>
            <a:r>
              <a:rPr lang="en-US" sz="400" dirty="0">
                <a:latin typeface="Consolas" panose="020B0609020204030204" pitchFamily="49" charset="0"/>
              </a:rPr>
              <a:t>  intro n; assert (H' : match </a:t>
            </a:r>
            <a:r>
              <a:rPr lang="en-US" sz="400" dirty="0" err="1">
                <a:latin typeface="Consolas" panose="020B0609020204030204" pitchFamily="49" charset="0"/>
              </a:rPr>
              <a:t>parity_of</a:t>
            </a:r>
            <a:r>
              <a:rPr lang="en-US" sz="400" dirty="0">
                <a:latin typeface="Consolas" panose="020B0609020204030204" pitchFamily="49" charset="0"/>
              </a:rPr>
              <a:t> n with</a:t>
            </a:r>
          </a:p>
          <a:p>
            <a:pPr fontAlgn="t"/>
            <a:r>
              <a:rPr lang="en-US" sz="400" dirty="0">
                <a:latin typeface="Consolas" panose="020B0609020204030204" pitchFamily="49" charset="0"/>
              </a:rPr>
              <a:t>                        | even =&gt; </a:t>
            </a:r>
            <a:r>
              <a:rPr lang="en-US" sz="400" dirty="0" err="1">
                <a:latin typeface="Consolas" panose="020B0609020204030204" pitchFamily="49" charset="0"/>
              </a:rPr>
              <a:t>is_even</a:t>
            </a:r>
            <a:r>
              <a:rPr lang="en-US" sz="400" dirty="0">
                <a:latin typeface="Consolas" panose="020B0609020204030204" pitchFamily="49" charset="0"/>
              </a:rPr>
              <a:t> n</a:t>
            </a:r>
          </a:p>
          <a:p>
            <a:pPr fontAlgn="t"/>
            <a:r>
              <a:rPr lang="en-US" sz="400" dirty="0">
                <a:latin typeface="Consolas" panose="020B0609020204030204" pitchFamily="49" charset="0"/>
              </a:rPr>
              <a:t>                        | odd =&gt; </a:t>
            </a:r>
            <a:r>
              <a:rPr lang="en-US" sz="400" dirty="0" err="1">
                <a:latin typeface="Consolas" panose="020B0609020204030204" pitchFamily="49" charset="0"/>
              </a:rPr>
              <a:t>is_even</a:t>
            </a:r>
            <a:r>
              <a:rPr lang="en-US" sz="400" dirty="0">
                <a:latin typeface="Consolas" panose="020B0609020204030204" pitchFamily="49" charset="0"/>
              </a:rPr>
              <a:t> (S n) end).</a:t>
            </a:r>
          </a:p>
          <a:p>
            <a:pPr fontAlgn="t"/>
            <a:r>
              <a:rPr lang="en-US" sz="400" dirty="0">
                <a:latin typeface="Consolas" panose="020B0609020204030204" pitchFamily="49" charset="0"/>
              </a:rPr>
              <a:t>  { induction n as [|n IH]; </a:t>
            </a:r>
            <a:r>
              <a:rPr lang="en-US" sz="400" dirty="0" err="1">
                <a:latin typeface="Consolas" panose="020B0609020204030204" pitchFamily="49" charset="0"/>
              </a:rPr>
              <a:t>cbn</a:t>
            </a:r>
            <a:r>
              <a:rPr lang="en-US" sz="400" dirty="0">
                <a:latin typeface="Consolas" panose="020B0609020204030204" pitchFamily="49" charset="0"/>
              </a:rPr>
              <a:t>; try constructor.</a:t>
            </a:r>
          </a:p>
          <a:p>
            <a:pPr fontAlgn="t"/>
            <a:r>
              <a:rPr lang="en-US" sz="400" dirty="0">
                <a:latin typeface="Consolas" panose="020B0609020204030204" pitchFamily="49" charset="0"/>
              </a:rPr>
              <a:t>    destruct (</a:t>
            </a:r>
            <a:r>
              <a:rPr lang="en-US" sz="400" dirty="0" err="1">
                <a:latin typeface="Consolas" panose="020B0609020204030204" pitchFamily="49" charset="0"/>
              </a:rPr>
              <a:t>parity_of</a:t>
            </a:r>
            <a:r>
              <a:rPr lang="en-US" sz="400" dirty="0">
                <a:latin typeface="Consolas" panose="020B0609020204030204" pitchFamily="49" charset="0"/>
              </a:rPr>
              <a:t> n); </a:t>
            </a:r>
            <a:r>
              <a:rPr lang="en-US" sz="400" dirty="0" err="1">
                <a:latin typeface="Consolas" panose="020B0609020204030204" pitchFamily="49" charset="0"/>
              </a:rPr>
              <a:t>cbn</a:t>
            </a:r>
            <a:r>
              <a:rPr lang="en-US" sz="400" dirty="0">
                <a:latin typeface="Consolas" panose="020B0609020204030204" pitchFamily="49" charset="0"/>
              </a:rPr>
              <a:t>; try constructor; try assumption. }</a:t>
            </a:r>
          </a:p>
          <a:p>
            <a:pPr fontAlgn="t"/>
            <a:r>
              <a:rPr lang="en-US" sz="400" dirty="0">
                <a:latin typeface="Consolas" panose="020B0609020204030204" pitchFamily="49" charset="0"/>
              </a:rPr>
              <a:t>  intro H; rewrite H in H'; assumption.</a:t>
            </a:r>
          </a:p>
          <a:p>
            <a:pPr fontAlgn="t"/>
            <a:r>
              <a:rPr lang="en-US" sz="800" dirty="0" err="1">
                <a:solidFill>
                  <a:srgbClr val="D73A49"/>
                </a:solidFill>
                <a:latin typeface="Consolas" panose="020B0609020204030204" pitchFamily="49" charset="0"/>
              </a:rPr>
              <a:t>Qed</a:t>
            </a:r>
            <a:r>
              <a:rPr lang="en-US" sz="800" dirty="0">
                <a:latin typeface="Consolas" panose="020B0609020204030204" pitchFamily="49" charset="0"/>
              </a:rPr>
              <a:t>.</a:t>
            </a:r>
          </a:p>
        </p:txBody>
      </p:sp>
      <p:sp>
        <p:nvSpPr>
          <p:cNvPr id="45" name="Speech Bubble: Rectangle with Corners Rounded 44">
            <a:extLst>
              <a:ext uri="{FF2B5EF4-FFF2-40B4-BE49-F238E27FC236}">
                <a16:creationId xmlns:a16="http://schemas.microsoft.com/office/drawing/2014/main" id="{E28BE807-F854-4154-AC39-304C7D9363EB}"/>
              </a:ext>
            </a:extLst>
          </p:cNvPr>
          <p:cNvSpPr/>
          <p:nvPr/>
        </p:nvSpPr>
        <p:spPr>
          <a:xfrm flipH="1">
            <a:off x="9315649" y="5954249"/>
            <a:ext cx="693741"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pic>
        <p:nvPicPr>
          <p:cNvPr id="31" name="Graphic 30">
            <a:extLst>
              <a:ext uri="{FF2B5EF4-FFF2-40B4-BE49-F238E27FC236}">
                <a16:creationId xmlns:a16="http://schemas.microsoft.com/office/drawing/2014/main" id="{DC5CDA6E-9C0A-47E0-B192-A6E647EF30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7511" y="3221129"/>
            <a:ext cx="2790397" cy="2790397"/>
          </a:xfrm>
          <a:prstGeom prst="rect">
            <a:avLst/>
          </a:prstGeom>
        </p:spPr>
      </p:pic>
    </p:spTree>
    <p:extLst>
      <p:ext uri="{BB962C8B-B14F-4D97-AF65-F5344CB8AC3E}">
        <p14:creationId xmlns:p14="http://schemas.microsoft.com/office/powerpoint/2010/main" val="39465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9" grpId="0" animBg="1"/>
      <p:bldP spid="40" grpId="0" animBg="1"/>
      <p:bldP spid="42" grpId="0" animBg="1"/>
      <p:bldP spid="43" grpId="0" animBg="1"/>
      <p:bldP spid="44" grpId="0" animBg="1"/>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BE96-D40C-4A7A-89A4-71707967CAA5}"/>
              </a:ext>
            </a:extLst>
          </p:cNvPr>
          <p:cNvSpPr>
            <a:spLocks noGrp="1"/>
          </p:cNvSpPr>
          <p:nvPr>
            <p:ph type="title"/>
          </p:nvPr>
        </p:nvSpPr>
        <p:spPr/>
        <p:txBody>
          <a:bodyPr/>
          <a:lstStyle/>
          <a:p>
            <a:r>
              <a:rPr lang="en-US" dirty="0"/>
              <a:t>Reflection Example</a:t>
            </a:r>
          </a:p>
        </p:txBody>
      </p:sp>
      <p:sp>
        <p:nvSpPr>
          <p:cNvPr id="3" name="Content Placeholder 2">
            <a:extLst>
              <a:ext uri="{FF2B5EF4-FFF2-40B4-BE49-F238E27FC236}">
                <a16:creationId xmlns:a16="http://schemas.microsoft.com/office/drawing/2014/main" id="{968365FB-D062-47F3-B93C-570B52176E5F}"/>
              </a:ext>
            </a:extLst>
          </p:cNvPr>
          <p:cNvSpPr>
            <a:spLocks noGrp="1"/>
          </p:cNvSpPr>
          <p:nvPr>
            <p:ph idx="1"/>
          </p:nvPr>
        </p:nvSpPr>
        <p:spPr>
          <a:xfrm>
            <a:off x="0" y="1825625"/>
            <a:ext cx="12192000" cy="4351338"/>
          </a:xfrm>
        </p:spPr>
        <p:txBody>
          <a:bodyPr numCol="1">
            <a:noAutofit/>
          </a:bodyPr>
          <a:lstStyle/>
          <a:p>
            <a:pPr marL="0" indent="0" fontAlgn="t">
              <a:buNone/>
            </a:pPr>
            <a:r>
              <a:rPr lang="en-US" sz="1800" dirty="0">
                <a:solidFill>
                  <a:srgbClr val="E36209"/>
                </a:solidFill>
                <a:latin typeface="Consolas" panose="020B0609020204030204" pitchFamily="49" charset="0"/>
              </a:rPr>
              <a:t>Inductive</a:t>
            </a:r>
            <a:r>
              <a:rPr lang="en-US" sz="1800" dirty="0">
                <a:latin typeface="Consolas" panose="020B0609020204030204" pitchFamily="49" charset="0"/>
              </a:rPr>
              <a:t> </a:t>
            </a:r>
            <a:r>
              <a:rPr lang="en-US" sz="1800" dirty="0" err="1">
                <a:latin typeface="Consolas" panose="020B0609020204030204" pitchFamily="49" charset="0"/>
              </a:rPr>
              <a:t>is_even:ℕ→ℙ</a:t>
            </a:r>
            <a:r>
              <a:rPr lang="en-US" sz="1800" dirty="0">
                <a:solidFill>
                  <a:srgbClr val="D73A49"/>
                </a:solidFill>
                <a:latin typeface="Consolas" panose="020B0609020204030204" pitchFamily="49" charset="0"/>
              </a:rPr>
              <a:t> </a:t>
            </a:r>
            <a:r>
              <a:rPr lang="en-US" sz="1800" dirty="0">
                <a:latin typeface="Consolas" panose="020B0609020204030204" pitchFamily="49" charset="0"/>
              </a:rPr>
              <a:t>:= |</a:t>
            </a:r>
            <a:r>
              <a:rPr lang="en-US" sz="1800" dirty="0" err="1">
                <a:latin typeface="Consolas" panose="020B0609020204030204" pitchFamily="49" charset="0"/>
              </a:rPr>
              <a:t>zero_even</a:t>
            </a:r>
            <a:r>
              <a:rPr lang="en-US" sz="1800" dirty="0">
                <a:latin typeface="Consolas" panose="020B0609020204030204" pitchFamily="49" charset="0"/>
              </a:rPr>
              <a:t> : </a:t>
            </a:r>
            <a:r>
              <a:rPr lang="en-US" sz="1800" dirty="0" err="1">
                <a:latin typeface="Consolas" panose="020B0609020204030204" pitchFamily="49" charset="0"/>
              </a:rPr>
              <a:t>is_even</a:t>
            </a:r>
            <a:r>
              <a:rPr lang="en-US" sz="1800" dirty="0">
                <a:latin typeface="Consolas" panose="020B0609020204030204" pitchFamily="49" charset="0"/>
              </a:rPr>
              <a:t> 0 |</a:t>
            </a:r>
            <a:r>
              <a:rPr lang="en-US" sz="1800" dirty="0" err="1">
                <a:latin typeface="Consolas" panose="020B0609020204030204" pitchFamily="49" charset="0"/>
              </a:rPr>
              <a:t>two_plus_even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(2+n).</a:t>
            </a:r>
          </a:p>
          <a:p>
            <a:pPr marL="0" indent="0" fontAlgn="t">
              <a:buNone/>
            </a:pPr>
            <a:endParaRPr lang="en-US" sz="1800" dirty="0">
              <a:latin typeface="Consolas" panose="020B0609020204030204" pitchFamily="49" charset="0"/>
            </a:endParaRPr>
          </a:p>
          <a:p>
            <a:pPr marL="0" indent="0" fontAlgn="t">
              <a:buNone/>
            </a:pPr>
            <a:endParaRPr lang="en-US" sz="1800" dirty="0">
              <a:latin typeface="Consolas" panose="020B0609020204030204" pitchFamily="49" charset="0"/>
            </a:endParaRPr>
          </a:p>
        </p:txBody>
      </p:sp>
      <p:sp>
        <p:nvSpPr>
          <p:cNvPr id="4" name="Date Placeholder 3">
            <a:extLst>
              <a:ext uri="{FF2B5EF4-FFF2-40B4-BE49-F238E27FC236}">
                <a16:creationId xmlns:a16="http://schemas.microsoft.com/office/drawing/2014/main" id="{48B89DE3-2375-4290-AA11-361DF9B623CE}"/>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B16B6380-CE99-4C85-9451-7521C23CB852}"/>
              </a:ext>
            </a:extLst>
          </p:cNvPr>
          <p:cNvSpPr>
            <a:spLocks noGrp="1"/>
          </p:cNvSpPr>
          <p:nvPr>
            <p:ph type="sldNum" sz="quarter" idx="12"/>
          </p:nvPr>
        </p:nvSpPr>
        <p:spPr/>
        <p:txBody>
          <a:bodyPr/>
          <a:lstStyle/>
          <a:p>
            <a:fld id="{62ACD81C-0ABE-4302-8FB0-4A8AC0E9431D}" type="slidenum">
              <a:rPr lang="en-US" smtClean="0"/>
              <a:t>15</a:t>
            </a:fld>
            <a:endParaRPr lang="en-US"/>
          </a:p>
        </p:txBody>
      </p:sp>
      <p:sp>
        <p:nvSpPr>
          <p:cNvPr id="18" name="TextBox 17">
            <a:extLst>
              <a:ext uri="{FF2B5EF4-FFF2-40B4-BE49-F238E27FC236}">
                <a16:creationId xmlns:a16="http://schemas.microsoft.com/office/drawing/2014/main" id="{D17C6153-614A-4A07-9CD0-E54B7859078F}"/>
              </a:ext>
            </a:extLst>
          </p:cNvPr>
          <p:cNvSpPr txBox="1"/>
          <p:nvPr/>
        </p:nvSpPr>
        <p:spPr>
          <a:xfrm>
            <a:off x="4029569" y="6466639"/>
            <a:ext cx="4132862" cy="400110"/>
          </a:xfrm>
          <a:prstGeom prst="rect">
            <a:avLst/>
          </a:prstGeom>
          <a:noFill/>
        </p:spPr>
        <p:txBody>
          <a:bodyPr wrap="none" rtlCol="0">
            <a:spAutoFit/>
          </a:bodyPr>
          <a:lstStyle/>
          <a:p>
            <a:pPr algn="ctr"/>
            <a:r>
              <a:rPr lang="en-US" sz="1000" dirty="0"/>
              <a:t>Man Using Laptop by Gan </a:t>
            </a:r>
            <a:r>
              <a:rPr lang="en-US" sz="1000" dirty="0" err="1"/>
              <a:t>Khoon</a:t>
            </a:r>
            <a:r>
              <a:rPr lang="en-US" sz="1000" dirty="0"/>
              <a:t> Lay from NounProject.com CC BY 3.0</a:t>
            </a:r>
          </a:p>
          <a:p>
            <a:pPr algn="ctr"/>
            <a:r>
              <a:rPr lang="en-US" sz="1000" dirty="0"/>
              <a:t>Coq logo from https://calebstanford.com/2019/01/15/coq-vector-image/</a:t>
            </a:r>
          </a:p>
        </p:txBody>
      </p:sp>
      <p:grpSp>
        <p:nvGrpSpPr>
          <p:cNvPr id="19" name="Group 18">
            <a:extLst>
              <a:ext uri="{FF2B5EF4-FFF2-40B4-BE49-F238E27FC236}">
                <a16:creationId xmlns:a16="http://schemas.microsoft.com/office/drawing/2014/main" id="{6B6CFEE3-DC20-4D93-B914-9834A5A07A82}"/>
              </a:ext>
            </a:extLst>
          </p:cNvPr>
          <p:cNvGrpSpPr/>
          <p:nvPr/>
        </p:nvGrpSpPr>
        <p:grpSpPr>
          <a:xfrm>
            <a:off x="10221776" y="3409812"/>
            <a:ext cx="1502048" cy="2215748"/>
            <a:chOff x="6036305" y="3421707"/>
            <a:chExt cx="1502048" cy="2215748"/>
          </a:xfrm>
        </p:grpSpPr>
        <p:sp>
          <p:nvSpPr>
            <p:cNvPr id="20" name="Freeform: Shape 19">
              <a:extLst>
                <a:ext uri="{FF2B5EF4-FFF2-40B4-BE49-F238E27FC236}">
                  <a16:creationId xmlns:a16="http://schemas.microsoft.com/office/drawing/2014/main" id="{38C831B5-A03C-43EE-A3D7-BF4B9D3EDBC5}"/>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11F6A6E-4A79-4DDC-B52C-4679D362B1E1}"/>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2BE77BD-E18B-4EA4-9A4C-AAB8620C85F4}"/>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
        <p:nvSpPr>
          <p:cNvPr id="23" name="Speech Bubble: Rectangle with Corners Rounded 22">
            <a:extLst>
              <a:ext uri="{FF2B5EF4-FFF2-40B4-BE49-F238E27FC236}">
                <a16:creationId xmlns:a16="http://schemas.microsoft.com/office/drawing/2014/main" id="{D1F99C06-3A04-4307-B48A-7B7E96616826}"/>
              </a:ext>
            </a:extLst>
          </p:cNvPr>
          <p:cNvSpPr/>
          <p:nvPr/>
        </p:nvSpPr>
        <p:spPr>
          <a:xfrm>
            <a:off x="2237494" y="2972006"/>
            <a:ext cx="3584658" cy="50995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D73A49"/>
                </a:solidFill>
                <a:latin typeface="Consolas" panose="020B0609020204030204" pitchFamily="49" charset="0"/>
              </a:rPr>
              <a:t>Goal</a:t>
            </a:r>
            <a:r>
              <a:rPr lang="en-US" dirty="0">
                <a:latin typeface="Consolas" panose="020B0609020204030204" pitchFamily="49" charset="0"/>
              </a:rPr>
              <a:t> </a:t>
            </a:r>
            <a:r>
              <a:rPr lang="en-US" dirty="0" err="1">
                <a:latin typeface="Consolas" panose="020B0609020204030204" pitchFamily="49" charset="0"/>
              </a:rPr>
              <a:t>is_even</a:t>
            </a:r>
            <a:r>
              <a:rPr lang="en-US" dirty="0">
                <a:latin typeface="Consolas" panose="020B0609020204030204" pitchFamily="49" charset="0"/>
              </a:rPr>
              <a:t> 9002.</a:t>
            </a:r>
            <a:endParaRPr lang="en-US" dirty="0"/>
          </a:p>
        </p:txBody>
      </p:sp>
      <p:sp>
        <p:nvSpPr>
          <p:cNvPr id="24" name="Speech Bubble: Rectangle with Corners Rounded 23">
            <a:extLst>
              <a:ext uri="{FF2B5EF4-FFF2-40B4-BE49-F238E27FC236}">
                <a16:creationId xmlns:a16="http://schemas.microsoft.com/office/drawing/2014/main" id="{E255390D-E06A-481A-B036-CDEBD8EFCE5B}"/>
              </a:ext>
            </a:extLst>
          </p:cNvPr>
          <p:cNvSpPr/>
          <p:nvPr/>
        </p:nvSpPr>
        <p:spPr>
          <a:xfrm flipH="1">
            <a:off x="6589485" y="2920804"/>
            <a:ext cx="3365020" cy="663885"/>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Goal is:</a:t>
            </a:r>
          </a:p>
          <a:p>
            <a:pPr algn="ctr"/>
            <a:r>
              <a:rPr lang="en-US" dirty="0" err="1">
                <a:latin typeface="Consolas" panose="020B0609020204030204" pitchFamily="49" charset="0"/>
              </a:rPr>
              <a:t>is_even</a:t>
            </a:r>
            <a:r>
              <a:rPr lang="en-US" dirty="0">
                <a:latin typeface="Consolas" panose="020B0609020204030204" pitchFamily="49" charset="0"/>
              </a:rPr>
              <a:t> 9002</a:t>
            </a:r>
            <a:endParaRPr lang="en-US" dirty="0"/>
          </a:p>
        </p:txBody>
      </p:sp>
      <p:sp>
        <p:nvSpPr>
          <p:cNvPr id="25" name="Speech Bubble: Rectangle with Corners Rounded 24">
            <a:extLst>
              <a:ext uri="{FF2B5EF4-FFF2-40B4-BE49-F238E27FC236}">
                <a16:creationId xmlns:a16="http://schemas.microsoft.com/office/drawing/2014/main" id="{6B29516F-C153-46D5-8B62-A6B7A268DC28}"/>
              </a:ext>
            </a:extLst>
          </p:cNvPr>
          <p:cNvSpPr/>
          <p:nvPr/>
        </p:nvSpPr>
        <p:spPr>
          <a:xfrm>
            <a:off x="2174760" y="3807754"/>
            <a:ext cx="3584658" cy="509950"/>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Consolas" panose="020B0609020204030204" pitchFamily="49" charset="0"/>
              </a:rPr>
              <a:t>apply </a:t>
            </a:r>
            <a:r>
              <a:rPr lang="en-US" dirty="0" err="1">
                <a:latin typeface="Consolas" panose="020B0609020204030204" pitchFamily="49" charset="0"/>
              </a:rPr>
              <a:t>parity_of_correct</a:t>
            </a:r>
            <a:endParaRPr lang="en-US" dirty="0"/>
          </a:p>
        </p:txBody>
      </p:sp>
      <p:sp>
        <p:nvSpPr>
          <p:cNvPr id="38" name="Speech Bubble: Rectangle with Corners Rounded 37">
            <a:extLst>
              <a:ext uri="{FF2B5EF4-FFF2-40B4-BE49-F238E27FC236}">
                <a16:creationId xmlns:a16="http://schemas.microsoft.com/office/drawing/2014/main" id="{DDD4A7F3-D473-4315-BB90-DE0F208B5B48}"/>
              </a:ext>
            </a:extLst>
          </p:cNvPr>
          <p:cNvSpPr/>
          <p:nvPr/>
        </p:nvSpPr>
        <p:spPr>
          <a:xfrm flipH="1">
            <a:off x="6589485" y="3738593"/>
            <a:ext cx="3365020" cy="670040"/>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Goal is:</a:t>
            </a:r>
          </a:p>
          <a:p>
            <a:pPr fontAlgn="t"/>
            <a:r>
              <a:rPr lang="en-US" dirty="0" err="1">
                <a:latin typeface="Consolas" panose="020B0609020204030204" pitchFamily="49" charset="0"/>
              </a:rPr>
              <a:t>parity_of</a:t>
            </a:r>
            <a:r>
              <a:rPr lang="en-US" dirty="0">
                <a:latin typeface="Consolas" panose="020B0609020204030204" pitchFamily="49" charset="0"/>
              </a:rPr>
              <a:t> 9002 = even</a:t>
            </a:r>
          </a:p>
        </p:txBody>
      </p:sp>
      <p:sp>
        <p:nvSpPr>
          <p:cNvPr id="39" name="Speech Bubble: Rectangle with Corners Rounded 38">
            <a:extLst>
              <a:ext uri="{FF2B5EF4-FFF2-40B4-BE49-F238E27FC236}">
                <a16:creationId xmlns:a16="http://schemas.microsoft.com/office/drawing/2014/main" id="{F7C51821-58DD-4C15-B065-EBFE587843E9}"/>
              </a:ext>
            </a:extLst>
          </p:cNvPr>
          <p:cNvSpPr/>
          <p:nvPr/>
        </p:nvSpPr>
        <p:spPr>
          <a:xfrm>
            <a:off x="2174760" y="5228251"/>
            <a:ext cx="3584658" cy="487304"/>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solidFill>
                  <a:srgbClr val="D73A49"/>
                </a:solidFill>
                <a:latin typeface="Consolas" panose="020B0609020204030204" pitchFamily="49" charset="0"/>
              </a:rPr>
              <a:t>Qed</a:t>
            </a:r>
            <a:endParaRPr lang="en-US" dirty="0"/>
          </a:p>
        </p:txBody>
      </p:sp>
      <p:sp>
        <p:nvSpPr>
          <p:cNvPr id="40" name="Speech Bubble: Rectangle with Corners Rounded 39">
            <a:extLst>
              <a:ext uri="{FF2B5EF4-FFF2-40B4-BE49-F238E27FC236}">
                <a16:creationId xmlns:a16="http://schemas.microsoft.com/office/drawing/2014/main" id="{BC92D1AA-61BC-4FAE-B2B2-98CE3BDD971F}"/>
              </a:ext>
            </a:extLst>
          </p:cNvPr>
          <p:cNvSpPr/>
          <p:nvPr/>
        </p:nvSpPr>
        <p:spPr>
          <a:xfrm flipH="1">
            <a:off x="6652220" y="5735287"/>
            <a:ext cx="3365020"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sp>
        <p:nvSpPr>
          <p:cNvPr id="43" name="Speech Bubble: Rectangle with Corners Rounded 42">
            <a:extLst>
              <a:ext uri="{FF2B5EF4-FFF2-40B4-BE49-F238E27FC236}">
                <a16:creationId xmlns:a16="http://schemas.microsoft.com/office/drawing/2014/main" id="{005A6745-7221-487D-959E-5BC8B3953360}"/>
              </a:ext>
            </a:extLst>
          </p:cNvPr>
          <p:cNvSpPr/>
          <p:nvPr/>
        </p:nvSpPr>
        <p:spPr>
          <a:xfrm>
            <a:off x="2174760" y="4494988"/>
            <a:ext cx="3584658" cy="509950"/>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latin typeface="Consolas" panose="020B0609020204030204" pitchFamily="49" charset="0"/>
              </a:rPr>
              <a:t>vm_compute</a:t>
            </a:r>
            <a:r>
              <a:rPr lang="en-US" dirty="0">
                <a:latin typeface="Consolas" panose="020B0609020204030204" pitchFamily="49" charset="0"/>
              </a:rPr>
              <a:t>; reflexivity.</a:t>
            </a:r>
            <a:endParaRPr lang="en-US" dirty="0"/>
          </a:p>
        </p:txBody>
      </p:sp>
      <p:sp>
        <p:nvSpPr>
          <p:cNvPr id="44" name="Speech Bubble: Rectangle with Corners Rounded 43">
            <a:extLst>
              <a:ext uri="{FF2B5EF4-FFF2-40B4-BE49-F238E27FC236}">
                <a16:creationId xmlns:a16="http://schemas.microsoft.com/office/drawing/2014/main" id="{0C2E1ADA-6807-4F6E-BDAA-BC3E8C2858EC}"/>
              </a:ext>
            </a:extLst>
          </p:cNvPr>
          <p:cNvSpPr/>
          <p:nvPr/>
        </p:nvSpPr>
        <p:spPr>
          <a:xfrm flipH="1">
            <a:off x="6617180" y="4629356"/>
            <a:ext cx="3365020" cy="86848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Current Proof is:</a:t>
            </a:r>
          </a:p>
          <a:p>
            <a:pPr fontAlgn="t"/>
            <a:r>
              <a:rPr lang="en-US" dirty="0" err="1">
                <a:latin typeface="Consolas" panose="020B0609020204030204" pitchFamily="49" charset="0"/>
              </a:rPr>
              <a:t>parity_of_correct</a:t>
            </a:r>
            <a:r>
              <a:rPr lang="en-US" dirty="0">
                <a:latin typeface="Consolas" panose="020B0609020204030204" pitchFamily="49" charset="0"/>
              </a:rPr>
              <a:t> 9002 (</a:t>
            </a:r>
            <a:r>
              <a:rPr lang="en-US" dirty="0" err="1">
                <a:latin typeface="Consolas" panose="020B0609020204030204" pitchFamily="49" charset="0"/>
              </a:rPr>
              <a:t>eq_refl</a:t>
            </a:r>
            <a:r>
              <a:rPr lang="en-US" dirty="0">
                <a:latin typeface="Consolas" panose="020B0609020204030204" pitchFamily="49" charset="0"/>
              </a:rPr>
              <a:t> even)</a:t>
            </a:r>
          </a:p>
        </p:txBody>
      </p:sp>
      <p:sp>
        <p:nvSpPr>
          <p:cNvPr id="45" name="Rectangle 44">
            <a:extLst>
              <a:ext uri="{FF2B5EF4-FFF2-40B4-BE49-F238E27FC236}">
                <a16:creationId xmlns:a16="http://schemas.microsoft.com/office/drawing/2014/main" id="{E476CABF-C9A6-4801-AF9E-542BF96FE373}"/>
              </a:ext>
            </a:extLst>
          </p:cNvPr>
          <p:cNvSpPr/>
          <p:nvPr/>
        </p:nvSpPr>
        <p:spPr>
          <a:xfrm>
            <a:off x="-1" y="2176103"/>
            <a:ext cx="12191999" cy="670041"/>
          </a:xfrm>
          <a:prstGeom prst="rect">
            <a:avLst/>
          </a:prstGeom>
        </p:spPr>
        <p:txBody>
          <a:bodyPr wrap="square" numCol="2">
            <a:spAutoFit/>
          </a:bodyPr>
          <a:lstStyle/>
          <a:p>
            <a:pPr fontAlgn="t"/>
            <a:r>
              <a:rPr lang="en-US" dirty="0">
                <a:solidFill>
                  <a:srgbClr val="E36209"/>
                </a:solidFill>
                <a:latin typeface="Consolas" panose="020B0609020204030204" pitchFamily="49" charset="0"/>
              </a:rPr>
              <a:t>Inductive</a:t>
            </a:r>
            <a:r>
              <a:rPr lang="en-US" dirty="0">
                <a:latin typeface="Consolas" panose="020B0609020204030204" pitchFamily="49" charset="0"/>
              </a:rPr>
              <a:t> parity := even | odd.</a:t>
            </a:r>
          </a:p>
          <a:p>
            <a:pPr fontAlgn="t"/>
            <a:r>
              <a:rPr lang="en-US" dirty="0">
                <a:solidFill>
                  <a:srgbClr val="E36209"/>
                </a:solidFill>
                <a:latin typeface="Consolas" panose="020B0609020204030204" pitchFamily="49" charset="0"/>
              </a:rPr>
              <a:t>Fixpoint</a:t>
            </a:r>
            <a:r>
              <a:rPr lang="en-US" dirty="0">
                <a:latin typeface="Consolas" panose="020B0609020204030204" pitchFamily="49" charset="0"/>
              </a:rPr>
              <a:t> </a:t>
            </a:r>
            <a:r>
              <a:rPr lang="en-US" dirty="0" err="1">
                <a:latin typeface="Consolas" panose="020B0609020204030204" pitchFamily="49" charset="0"/>
              </a:rPr>
              <a:t>parity_of</a:t>
            </a:r>
            <a:r>
              <a:rPr lang="en-US" dirty="0">
                <a:latin typeface="Consolas" panose="020B0609020204030204" pitchFamily="49" charset="0"/>
              </a:rPr>
              <a:t> : ℕ → parity</a:t>
            </a:r>
          </a:p>
          <a:p>
            <a:pPr fontAlgn="t"/>
            <a:r>
              <a:rPr lang="en-US" dirty="0">
                <a:solidFill>
                  <a:srgbClr val="E36209"/>
                </a:solidFill>
                <a:latin typeface="Consolas" panose="020B0609020204030204" pitchFamily="49" charset="0"/>
              </a:rPr>
              <a:t>Lemma</a:t>
            </a:r>
            <a:r>
              <a:rPr lang="en-US" dirty="0">
                <a:latin typeface="Consolas" panose="020B0609020204030204" pitchFamily="49" charset="0"/>
              </a:rPr>
              <a:t> </a:t>
            </a:r>
            <a:r>
              <a:rPr lang="en-US" dirty="0" err="1">
                <a:latin typeface="Consolas" panose="020B0609020204030204" pitchFamily="49" charset="0"/>
              </a:rPr>
              <a:t>parity_of_correct</a:t>
            </a:r>
            <a:endParaRPr lang="en-US" dirty="0">
              <a:latin typeface="Consolas" panose="020B0609020204030204" pitchFamily="49" charset="0"/>
            </a:endParaRPr>
          </a:p>
          <a:p>
            <a:pPr fontAlgn="t"/>
            <a:r>
              <a:rPr lang="en-US" dirty="0">
                <a:latin typeface="Consolas" panose="020B0609020204030204" pitchFamily="49" charset="0"/>
              </a:rPr>
              <a:t>: ∀ n, </a:t>
            </a:r>
            <a:r>
              <a:rPr lang="en-US" dirty="0" err="1">
                <a:latin typeface="Consolas" panose="020B0609020204030204" pitchFamily="49" charset="0"/>
              </a:rPr>
              <a:t>parity_of</a:t>
            </a:r>
            <a:r>
              <a:rPr lang="en-US" dirty="0">
                <a:latin typeface="Consolas" panose="020B0609020204030204" pitchFamily="49" charset="0"/>
              </a:rPr>
              <a:t> n = even → </a:t>
            </a:r>
            <a:r>
              <a:rPr lang="en-US" dirty="0" err="1">
                <a:latin typeface="Consolas" panose="020B0609020204030204" pitchFamily="49" charset="0"/>
              </a:rPr>
              <a:t>is_even</a:t>
            </a:r>
            <a:r>
              <a:rPr lang="en-US" dirty="0">
                <a:latin typeface="Consolas" panose="020B0609020204030204" pitchFamily="49" charset="0"/>
              </a:rPr>
              <a:t> n.</a:t>
            </a:r>
          </a:p>
        </p:txBody>
      </p:sp>
      <p:pic>
        <p:nvPicPr>
          <p:cNvPr id="32" name="Graphic 31">
            <a:extLst>
              <a:ext uri="{FF2B5EF4-FFF2-40B4-BE49-F238E27FC236}">
                <a16:creationId xmlns:a16="http://schemas.microsoft.com/office/drawing/2014/main" id="{1D006DCD-858F-44E4-8EE6-A1F3936AD6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7511" y="3221129"/>
            <a:ext cx="2790397" cy="2790397"/>
          </a:xfrm>
          <a:prstGeom prst="rect">
            <a:avLst/>
          </a:prstGeom>
        </p:spPr>
      </p:pic>
    </p:spTree>
    <p:extLst>
      <p:ext uri="{BB962C8B-B14F-4D97-AF65-F5344CB8AC3E}">
        <p14:creationId xmlns:p14="http://schemas.microsoft.com/office/powerpoint/2010/main" val="319723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8" grpId="0" animBg="1"/>
      <p:bldP spid="39" grpId="0" animBg="1"/>
      <p:bldP spid="40" grpId="0" animBg="1"/>
      <p:bldP spid="43" grpId="0" animBg="1"/>
      <p:bldP spid="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C3AF-011A-4340-9158-1C60264A5D7A}"/>
              </a:ext>
            </a:extLst>
          </p:cNvPr>
          <p:cNvSpPr>
            <a:spLocks noGrp="1"/>
          </p:cNvSpPr>
          <p:nvPr>
            <p:ph type="title"/>
          </p:nvPr>
        </p:nvSpPr>
        <p:spPr/>
        <p:txBody>
          <a:bodyPr/>
          <a:lstStyle/>
          <a:p>
            <a:r>
              <a:rPr lang="en-US" dirty="0"/>
              <a:t>Why isn’t there an off-the-shelf solution?</a:t>
            </a:r>
          </a:p>
        </p:txBody>
      </p:sp>
      <p:sp>
        <p:nvSpPr>
          <p:cNvPr id="3" name="Content Placeholder 2">
            <a:extLst>
              <a:ext uri="{FF2B5EF4-FFF2-40B4-BE49-F238E27FC236}">
                <a16:creationId xmlns:a16="http://schemas.microsoft.com/office/drawing/2014/main" id="{2B0861E1-06F7-4D86-8852-9D228C4D739D}"/>
              </a:ext>
            </a:extLst>
          </p:cNvPr>
          <p:cNvSpPr>
            <a:spLocks noGrp="1"/>
          </p:cNvSpPr>
          <p:nvPr>
            <p:ph idx="1"/>
          </p:nvPr>
        </p:nvSpPr>
        <p:spPr/>
        <p:txBody>
          <a:bodyPr/>
          <a:lstStyle/>
          <a:p>
            <a:pPr marL="0" indent="0">
              <a:lnSpc>
                <a:spcPct val="150000"/>
              </a:lnSpc>
              <a:buNone/>
            </a:pPr>
            <a:r>
              <a:rPr lang="en-US" dirty="0"/>
              <a:t>Two Issues:</a:t>
            </a:r>
          </a:p>
          <a:p>
            <a:pPr>
              <a:lnSpc>
                <a:spcPct val="150000"/>
              </a:lnSpc>
            </a:pPr>
            <a:r>
              <a:rPr lang="en-US" dirty="0"/>
              <a:t>Reflective solutions are often hard to use</a:t>
            </a:r>
          </a:p>
          <a:p>
            <a:pPr>
              <a:lnSpc>
                <a:spcPct val="150000"/>
              </a:lnSpc>
            </a:pPr>
            <a:r>
              <a:rPr lang="en-US" dirty="0"/>
              <a:t>Any given reflective solution can’t handle the full logic</a:t>
            </a:r>
          </a:p>
        </p:txBody>
      </p:sp>
      <p:sp>
        <p:nvSpPr>
          <p:cNvPr id="4" name="Date Placeholder 3">
            <a:extLst>
              <a:ext uri="{FF2B5EF4-FFF2-40B4-BE49-F238E27FC236}">
                <a16:creationId xmlns:a16="http://schemas.microsoft.com/office/drawing/2014/main" id="{9BFE4C29-CDB2-463B-BCCC-C5ECC8FAA17D}"/>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3D24CA34-7F84-4056-8F68-38183B340C4A}"/>
              </a:ext>
            </a:extLst>
          </p:cNvPr>
          <p:cNvSpPr>
            <a:spLocks noGrp="1"/>
          </p:cNvSpPr>
          <p:nvPr>
            <p:ph type="sldNum" sz="quarter" idx="12"/>
          </p:nvPr>
        </p:nvSpPr>
        <p:spPr/>
        <p:txBody>
          <a:bodyPr/>
          <a:lstStyle/>
          <a:p>
            <a:fld id="{17EDA13C-DD67-4DDE-9561-698874C85DEF}" type="slidenum">
              <a:rPr lang="en-US" smtClean="0"/>
              <a:t>16</a:t>
            </a:fld>
            <a:endParaRPr lang="en-US"/>
          </a:p>
        </p:txBody>
      </p:sp>
    </p:spTree>
    <p:extLst>
      <p:ext uri="{BB962C8B-B14F-4D97-AF65-F5344CB8AC3E}">
        <p14:creationId xmlns:p14="http://schemas.microsoft.com/office/powerpoint/2010/main" val="363324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nodeType="clickEffect">
                                  <p:stCondLst>
                                    <p:cond delay="0"/>
                                  </p:stCondLst>
                                  <p:childTnLst>
                                    <p:set>
                                      <p:cBhvr override="childStyle">
                                        <p:cTn id="14"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55198-38EE-4EF8-B5FD-DD9FDE13EC0E}"/>
              </a:ext>
            </a:extLst>
          </p:cNvPr>
          <p:cNvSpPr>
            <a:spLocks noGrp="1"/>
          </p:cNvSpPr>
          <p:nvPr>
            <p:ph type="title"/>
          </p:nvPr>
        </p:nvSpPr>
        <p:spPr/>
        <p:txBody>
          <a:bodyPr/>
          <a:lstStyle/>
          <a:p>
            <a:r>
              <a:rPr lang="en-US" dirty="0"/>
              <a:t>Hard To Use</a:t>
            </a:r>
          </a:p>
        </p:txBody>
      </p:sp>
      <p:sp>
        <p:nvSpPr>
          <p:cNvPr id="3" name="Content Placeholder 2">
            <a:extLst>
              <a:ext uri="{FF2B5EF4-FFF2-40B4-BE49-F238E27FC236}">
                <a16:creationId xmlns:a16="http://schemas.microsoft.com/office/drawing/2014/main" id="{6D525F12-2B83-451C-99C6-208F559A4B86}"/>
              </a:ext>
            </a:extLst>
          </p:cNvPr>
          <p:cNvSpPr>
            <a:spLocks noGrp="1"/>
          </p:cNvSpPr>
          <p:nvPr>
            <p:ph idx="1"/>
          </p:nvPr>
        </p:nvSpPr>
        <p:spPr/>
        <p:txBody>
          <a:bodyPr numCol="1" spcCol="457200">
            <a:normAutofit/>
          </a:bodyPr>
          <a:lstStyle/>
          <a:p>
            <a:pPr marL="0" indent="0">
              <a:lnSpc>
                <a:spcPct val="120000"/>
              </a:lnSpc>
              <a:spcBef>
                <a:spcPts val="0"/>
              </a:spcBef>
              <a:buNone/>
            </a:pPr>
            <a:r>
              <a:rPr lang="en-US" dirty="0">
                <a:cs typeface="Courier New" panose="02070309020205020404" pitchFamily="49" charset="0"/>
              </a:rPr>
              <a:t>Want to write:</a:t>
            </a:r>
          </a:p>
          <a:p>
            <a:pPr marL="0" indent="0">
              <a:lnSpc>
                <a:spcPct val="120000"/>
              </a:lnSpc>
              <a:spcBef>
                <a:spcPts val="0"/>
              </a:spcBef>
              <a:buNone/>
            </a:pPr>
            <a:r>
              <a:rPr lang="en-US" dirty="0">
                <a:solidFill>
                  <a:srgbClr val="D73A49"/>
                </a:solidFill>
                <a:latin typeface="Consolas" panose="020B0609020204030204" pitchFamily="49" charset="0"/>
                <a:cs typeface="Courier New" panose="02070309020205020404" pitchFamily="49" charset="0"/>
              </a:rPr>
              <a:t>Hint Rewrite</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plus_n_O</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plus_O_n</a:t>
            </a:r>
            <a:r>
              <a:rPr lang="en-US" dirty="0">
                <a:latin typeface="Consolas" panose="020B0609020204030204" pitchFamily="49" charset="0"/>
                <a:cs typeface="Courier New" panose="02070309020205020404" pitchFamily="49" charset="0"/>
              </a:rPr>
              <a:t> :  all.</a:t>
            </a:r>
          </a:p>
          <a:p>
            <a:pPr marL="0" indent="0">
              <a:lnSpc>
                <a:spcPct val="120000"/>
              </a:lnSpc>
              <a:spcBef>
                <a:spcPts val="0"/>
              </a:spcBef>
              <a:buNone/>
            </a:pPr>
            <a:r>
              <a:rPr lang="en-US" dirty="0">
                <a:solidFill>
                  <a:srgbClr val="D73A49"/>
                </a:solidFill>
                <a:latin typeface="Consolas" panose="020B0609020204030204" pitchFamily="49" charset="0"/>
              </a:rPr>
              <a:t>Goal</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forall</a:t>
            </a:r>
            <a:r>
              <a:rPr lang="en-US" dirty="0">
                <a:latin typeface="Consolas" panose="020B0609020204030204" pitchFamily="49" charset="0"/>
                <a:cs typeface="Courier New" panose="02070309020205020404" pitchFamily="49" charset="0"/>
              </a:rPr>
              <a:t> n, 0 + n = n + 0.</a:t>
            </a:r>
          </a:p>
          <a:p>
            <a:pPr marL="0" indent="0">
              <a:lnSpc>
                <a:spcPct val="120000"/>
              </a:lnSpc>
              <a:spcBef>
                <a:spcPts val="0"/>
              </a:spcBef>
              <a:buNone/>
            </a:pPr>
            <a:r>
              <a:rPr lang="en-US" dirty="0">
                <a:latin typeface="Consolas" panose="020B0609020204030204" pitchFamily="49" charset="0"/>
                <a:cs typeface="Courier New" panose="02070309020205020404" pitchFamily="49" charset="0"/>
              </a:rPr>
              <a:t>  intros; </a:t>
            </a:r>
            <a:r>
              <a:rPr lang="en-US" dirty="0" err="1">
                <a:latin typeface="Consolas" panose="020B0609020204030204" pitchFamily="49" charset="0"/>
                <a:cs typeface="Courier New" panose="02070309020205020404" pitchFamily="49" charset="0"/>
              </a:rPr>
              <a:t>autorewrite</a:t>
            </a:r>
            <a:r>
              <a:rPr lang="en-US" dirty="0">
                <a:latin typeface="Consolas" panose="020B0609020204030204" pitchFamily="49" charset="0"/>
                <a:cs typeface="Courier New" panose="02070309020205020404" pitchFamily="49" charset="0"/>
              </a:rPr>
              <a:t> </a:t>
            </a:r>
            <a:r>
              <a:rPr lang="en-US" dirty="0">
                <a:solidFill>
                  <a:srgbClr val="D73A49"/>
                </a:solidFill>
                <a:latin typeface="Consolas" panose="020B0609020204030204" pitchFamily="49" charset="0"/>
                <a:cs typeface="Courier New" panose="02070309020205020404" pitchFamily="49" charset="0"/>
              </a:rPr>
              <a:t>with</a:t>
            </a:r>
            <a:r>
              <a:rPr lang="en-US" dirty="0">
                <a:latin typeface="Consolas" panose="020B0609020204030204" pitchFamily="49" charset="0"/>
                <a:cs typeface="Courier New" panose="02070309020205020404" pitchFamily="49" charset="0"/>
              </a:rPr>
              <a:t> all.</a:t>
            </a:r>
          </a:p>
          <a:p>
            <a:pPr marL="0" indent="0">
              <a:lnSpc>
                <a:spcPct val="120000"/>
              </a:lnSpc>
              <a:spcBef>
                <a:spcPts val="0"/>
              </a:spcBef>
              <a:buNone/>
            </a:pPr>
            <a:r>
              <a:rPr lang="en-US" dirty="0">
                <a:cs typeface="Courier New" panose="02070309020205020404" pitchFamily="49" charset="0"/>
              </a:rPr>
              <a:t>In </a:t>
            </a:r>
            <a:r>
              <a:rPr lang="en-US" dirty="0" err="1"/>
              <a:t>ℛ</a:t>
            </a:r>
            <a:r>
              <a:rPr lang="en-US" i="1" baseline="-25000" dirty="0" err="1">
                <a:cs typeface="Courier New" panose="02070309020205020404" pitchFamily="49" charset="0"/>
              </a:rPr>
              <a:t>tac</a:t>
            </a:r>
            <a:r>
              <a:rPr lang="en-US" dirty="0">
                <a:cs typeface="Courier New" panose="02070309020205020404" pitchFamily="49" charset="0"/>
              </a:rPr>
              <a:t>, for example:</a:t>
            </a:r>
          </a:p>
        </p:txBody>
      </p:sp>
      <p:sp>
        <p:nvSpPr>
          <p:cNvPr id="4" name="Date Placeholder 3">
            <a:extLst>
              <a:ext uri="{FF2B5EF4-FFF2-40B4-BE49-F238E27FC236}">
                <a16:creationId xmlns:a16="http://schemas.microsoft.com/office/drawing/2014/main" id="{2130878C-5341-45CE-B9CD-693B4C122938}"/>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05ABEA2C-F029-4AB9-B098-DCD65961968C}"/>
              </a:ext>
            </a:extLst>
          </p:cNvPr>
          <p:cNvSpPr>
            <a:spLocks noGrp="1"/>
          </p:cNvSpPr>
          <p:nvPr>
            <p:ph type="sldNum" sz="quarter" idx="12"/>
          </p:nvPr>
        </p:nvSpPr>
        <p:spPr/>
        <p:txBody>
          <a:bodyPr/>
          <a:lstStyle/>
          <a:p>
            <a:fld id="{17EDA13C-DD67-4DDE-9561-698874C85DEF}" type="slidenum">
              <a:rPr lang="en-US" smtClean="0"/>
              <a:t>17</a:t>
            </a:fld>
            <a:endParaRPr lang="en-US"/>
          </a:p>
        </p:txBody>
      </p:sp>
      <p:sp>
        <p:nvSpPr>
          <p:cNvPr id="6" name="TextBox 5">
            <a:extLst>
              <a:ext uri="{FF2B5EF4-FFF2-40B4-BE49-F238E27FC236}">
                <a16:creationId xmlns:a16="http://schemas.microsoft.com/office/drawing/2014/main" id="{D5A6F0AF-9068-48C7-B053-BA8C6698C761}"/>
              </a:ext>
            </a:extLst>
          </p:cNvPr>
          <p:cNvSpPr txBox="1"/>
          <p:nvPr/>
        </p:nvSpPr>
        <p:spPr>
          <a:xfrm>
            <a:off x="138113" y="4502727"/>
            <a:ext cx="11915775" cy="1809173"/>
          </a:xfrm>
          <a:prstGeom prst="rect">
            <a:avLst/>
          </a:prstGeom>
          <a:noFill/>
        </p:spPr>
        <p:txBody>
          <a:bodyPr wrap="square" numCol="3" rtlCol="0">
            <a:normAutofit fontScale="85000" lnSpcReduction="20000"/>
          </a:bodyPr>
          <a:lstStyle/>
          <a:p>
            <a:pPr>
              <a:lnSpc>
                <a:spcPct val="120000"/>
              </a:lnSpc>
            </a:pPr>
            <a:r>
              <a:rPr lang="en-US" sz="1100" dirty="0">
                <a:solidFill>
                  <a:srgbClr val="D73A49"/>
                </a:solidFill>
                <a:latin typeface="Consolas" panose="020B0609020204030204" pitchFamily="49" charset="0"/>
                <a:cs typeface="Courier New" panose="02070309020205020404" pitchFamily="49" charset="0"/>
              </a:rPr>
              <a:t>Notation</a:t>
            </a:r>
            <a:r>
              <a:rPr lang="en-US" sz="1100" dirty="0">
                <a:latin typeface="Consolas" panose="020B0609020204030204" pitchFamily="49" charset="0"/>
                <a:cs typeface="Courier New" panose="02070309020205020404" pitchFamily="49" charset="0"/>
              </a:rPr>
              <a:t> "a @ b" :=</a:t>
            </a:r>
          </a:p>
          <a:p>
            <a:pPr>
              <a:lnSpc>
                <a:spcPct val="120000"/>
              </a:lnSpc>
            </a:pPr>
            <a:r>
              <a:rPr lang="en-US" sz="1100" dirty="0">
                <a:latin typeface="Consolas" panose="020B0609020204030204" pitchFamily="49" charset="0"/>
                <a:cs typeface="Courier New" panose="02070309020205020404" pitchFamily="49" charset="0"/>
              </a:rPr>
              <a:t> (App a b) (at level 30).</a:t>
            </a:r>
          </a:p>
          <a:p>
            <a:pPr>
              <a:lnSpc>
                <a:spcPct val="120000"/>
              </a:lnSpc>
            </a:pPr>
            <a:r>
              <a:rPr lang="en-US" sz="1100" dirty="0">
                <a:solidFill>
                  <a:srgbClr val="E36209"/>
                </a:solidFill>
                <a:latin typeface="Consolas" panose="020B0609020204030204" pitchFamily="49" charset="0"/>
                <a:cs typeface="Courier New" panose="02070309020205020404" pitchFamily="49" charset="0"/>
              </a:rPr>
              <a:t>Let</a:t>
            </a:r>
            <a:r>
              <a:rPr lang="en-US" sz="1100" dirty="0">
                <a:latin typeface="Consolas" panose="020B0609020204030204" pitchFamily="49" charset="0"/>
                <a:cs typeface="Courier New" panose="02070309020205020404" pitchFamily="49" charset="0"/>
              </a:rPr>
              <a:t> </a:t>
            </a:r>
            <a:r>
              <a:rPr lang="en-US" sz="1100" dirty="0" err="1">
                <a:latin typeface="Consolas" panose="020B0609020204030204" pitchFamily="49" charset="0"/>
                <a:cs typeface="Courier New" panose="02070309020205020404" pitchFamily="49" charset="0"/>
              </a:rPr>
              <a:t>eq_nat</a:t>
            </a:r>
            <a:r>
              <a:rPr lang="en-US" sz="1100" dirty="0">
                <a:latin typeface="Consolas" panose="020B0609020204030204" pitchFamily="49" charset="0"/>
                <a:cs typeface="Courier New" panose="02070309020205020404" pitchFamily="49" charset="0"/>
              </a:rPr>
              <a:t> (a b : E) : E </a:t>
            </a:r>
          </a:p>
          <a:p>
            <a:pPr>
              <a:lnSpc>
                <a:spcPct val="120000"/>
              </a:lnSpc>
            </a:pPr>
            <a:r>
              <a:rPr lang="en-US" sz="1100" dirty="0">
                <a:latin typeface="Consolas" panose="020B0609020204030204" pitchFamily="49" charset="0"/>
                <a:cs typeface="Courier New" panose="02070309020205020404" pitchFamily="49" charset="0"/>
              </a:rPr>
              <a:t>:= </a:t>
            </a:r>
            <a:r>
              <a:rPr lang="en-US" sz="1100" dirty="0" err="1">
                <a:latin typeface="Consolas" panose="020B0609020204030204" pitchFamily="49" charset="0"/>
                <a:cs typeface="Courier New" panose="02070309020205020404" pitchFamily="49" charset="0"/>
              </a:rPr>
              <a:t>Inj</a:t>
            </a:r>
            <a:r>
              <a:rPr lang="en-US" sz="1100" dirty="0">
                <a:latin typeface="Consolas" panose="020B0609020204030204" pitchFamily="49" charset="0"/>
                <a:cs typeface="Courier New" panose="02070309020205020404" pitchFamily="49" charset="0"/>
              </a:rPr>
              <a:t> (Eq </a:t>
            </a:r>
            <a:r>
              <a:rPr lang="en-US" sz="1100" dirty="0" err="1">
                <a:latin typeface="Consolas" panose="020B0609020204030204" pitchFamily="49" charset="0"/>
                <a:cs typeface="Courier New" panose="02070309020205020404" pitchFamily="49" charset="0"/>
              </a:rPr>
              <a:t>tyNat</a:t>
            </a:r>
            <a:r>
              <a:rPr lang="en-US" sz="1100" dirty="0">
                <a:latin typeface="Consolas" panose="020B0609020204030204" pitchFamily="49" charset="0"/>
                <a:cs typeface="Courier New" panose="02070309020205020404" pitchFamily="49" charset="0"/>
              </a:rPr>
              <a:t>) @ a @ b.</a:t>
            </a:r>
          </a:p>
          <a:p>
            <a:pPr>
              <a:lnSpc>
                <a:spcPct val="120000"/>
              </a:lnSpc>
            </a:pPr>
            <a:r>
              <a:rPr lang="en-US" sz="1100" dirty="0">
                <a:solidFill>
                  <a:srgbClr val="E36209"/>
                </a:solidFill>
                <a:latin typeface="Consolas" panose="020B0609020204030204" pitchFamily="49" charset="0"/>
                <a:cs typeface="Courier New" panose="02070309020205020404" pitchFamily="49" charset="0"/>
              </a:rPr>
              <a:t>Let</a:t>
            </a:r>
            <a:r>
              <a:rPr lang="en-US" sz="1100" dirty="0">
                <a:latin typeface="Consolas" panose="020B0609020204030204" pitchFamily="49" charset="0"/>
                <a:cs typeface="Courier New" panose="02070309020205020404" pitchFamily="49" charset="0"/>
              </a:rPr>
              <a:t> plus (a b : E) : E := </a:t>
            </a:r>
            <a:r>
              <a:rPr lang="en-US" sz="1100" dirty="0" err="1">
                <a:latin typeface="Consolas" panose="020B0609020204030204" pitchFamily="49" charset="0"/>
                <a:cs typeface="Courier New" panose="02070309020205020404" pitchFamily="49" charset="0"/>
              </a:rPr>
              <a:t>Inj</a:t>
            </a:r>
            <a:r>
              <a:rPr lang="en-US" sz="1100" dirty="0">
                <a:latin typeface="Consolas" panose="020B0609020204030204" pitchFamily="49" charset="0"/>
                <a:cs typeface="Courier New" panose="02070309020205020404" pitchFamily="49" charset="0"/>
              </a:rPr>
              <a:t> Plus @ a @ b.</a:t>
            </a:r>
          </a:p>
          <a:p>
            <a:pPr>
              <a:lnSpc>
                <a:spcPct val="120000"/>
              </a:lnSpc>
            </a:pPr>
            <a:r>
              <a:rPr lang="en-US" sz="1100" dirty="0">
                <a:solidFill>
                  <a:srgbClr val="E36209"/>
                </a:solidFill>
                <a:latin typeface="Consolas" panose="020B0609020204030204" pitchFamily="49" charset="0"/>
                <a:cs typeface="Courier New" panose="02070309020205020404" pitchFamily="49" charset="0"/>
              </a:rPr>
              <a:t>Let</a:t>
            </a:r>
            <a:r>
              <a:rPr lang="en-US" sz="1100" dirty="0">
                <a:latin typeface="Consolas" panose="020B0609020204030204" pitchFamily="49" charset="0"/>
                <a:cs typeface="Courier New" panose="02070309020205020404" pitchFamily="49" charset="0"/>
              </a:rPr>
              <a:t> n (n : </a:t>
            </a:r>
            <a:r>
              <a:rPr lang="en-US" sz="1100" dirty="0" err="1">
                <a:latin typeface="Consolas" panose="020B0609020204030204" pitchFamily="49" charset="0"/>
                <a:cs typeface="Courier New" panose="02070309020205020404" pitchFamily="49" charset="0"/>
              </a:rPr>
              <a:t>nat</a:t>
            </a:r>
            <a:r>
              <a:rPr lang="en-US" sz="1100" dirty="0">
                <a:latin typeface="Consolas" panose="020B0609020204030204" pitchFamily="49" charset="0"/>
                <a:cs typeface="Courier New" panose="02070309020205020404" pitchFamily="49" charset="0"/>
              </a:rPr>
              <a:t>) : E := </a:t>
            </a:r>
            <a:r>
              <a:rPr lang="en-US" sz="1100" dirty="0" err="1">
                <a:latin typeface="Consolas" panose="020B0609020204030204" pitchFamily="49" charset="0"/>
                <a:cs typeface="Courier New" panose="02070309020205020404" pitchFamily="49" charset="0"/>
              </a:rPr>
              <a:t>Inj</a:t>
            </a:r>
            <a:r>
              <a:rPr lang="en-US" sz="1100" dirty="0">
                <a:latin typeface="Consolas" panose="020B0609020204030204" pitchFamily="49" charset="0"/>
                <a:cs typeface="Courier New" panose="02070309020205020404" pitchFamily="49" charset="0"/>
              </a:rPr>
              <a:t> (N n).</a:t>
            </a:r>
          </a:p>
          <a:p>
            <a:pPr>
              <a:lnSpc>
                <a:spcPct val="120000"/>
              </a:lnSpc>
            </a:pPr>
            <a:endParaRPr lang="en-US" sz="1100" dirty="0">
              <a:latin typeface="Consolas" panose="020B0609020204030204" pitchFamily="49" charset="0"/>
              <a:cs typeface="Courier New" panose="02070309020205020404" pitchFamily="49" charset="0"/>
            </a:endParaRPr>
          </a:p>
          <a:p>
            <a:pPr>
              <a:lnSpc>
                <a:spcPct val="120000"/>
              </a:lnSpc>
            </a:pPr>
            <a:r>
              <a:rPr lang="en-US" sz="1100" dirty="0">
                <a:solidFill>
                  <a:srgbClr val="8B949E"/>
                </a:solidFill>
                <a:latin typeface="Consolas" panose="020B0609020204030204" pitchFamily="49" charset="0"/>
                <a:cs typeface="Courier New" panose="02070309020205020404" pitchFamily="49" charset="0"/>
              </a:rPr>
              <a:t>(* </a:t>
            </a:r>
            <a:r>
              <a:rPr lang="en-US" sz="1100" dirty="0" err="1">
                <a:solidFill>
                  <a:srgbClr val="8B949E"/>
                </a:solidFill>
                <a:latin typeface="Consolas" panose="020B0609020204030204" pitchFamily="49" charset="0"/>
                <a:cs typeface="Courier New" panose="02070309020205020404" pitchFamily="49" charset="0"/>
              </a:rPr>
              <a:t>forall</a:t>
            </a:r>
            <a:r>
              <a:rPr lang="en-US" sz="1100" dirty="0">
                <a:solidFill>
                  <a:srgbClr val="8B949E"/>
                </a:solidFill>
                <a:latin typeface="Consolas" panose="020B0609020204030204" pitchFamily="49" charset="0"/>
                <a:cs typeface="Courier New" panose="02070309020205020404" pitchFamily="49" charset="0"/>
              </a:rPr>
              <a:t> n, 0 + n = n *)</a:t>
            </a:r>
          </a:p>
          <a:p>
            <a:pPr>
              <a:lnSpc>
                <a:spcPct val="120000"/>
              </a:lnSpc>
            </a:pPr>
            <a:r>
              <a:rPr lang="en-US" sz="1100" dirty="0">
                <a:solidFill>
                  <a:srgbClr val="E36209"/>
                </a:solidFill>
                <a:latin typeface="Consolas" panose="020B0609020204030204" pitchFamily="49" charset="0"/>
                <a:cs typeface="Courier New" panose="02070309020205020404" pitchFamily="49" charset="0"/>
              </a:rPr>
              <a:t>Definition</a:t>
            </a:r>
            <a:r>
              <a:rPr lang="en-US" sz="1100" dirty="0">
                <a:latin typeface="Consolas" panose="020B0609020204030204" pitchFamily="49" charset="0"/>
                <a:cs typeface="Courier New" panose="02070309020205020404" pitchFamily="49" charset="0"/>
              </a:rPr>
              <a:t> RW1 : RW </a:t>
            </a:r>
            <a:r>
              <a:rPr lang="en-US" sz="1100" dirty="0" err="1">
                <a:latin typeface="Consolas" panose="020B0609020204030204" pitchFamily="49" charset="0"/>
                <a:cs typeface="Courier New" panose="02070309020205020404" pitchFamily="49" charset="0"/>
              </a:rPr>
              <a:t>typ</a:t>
            </a:r>
            <a:r>
              <a:rPr lang="en-US" sz="1100" dirty="0">
                <a:latin typeface="Consolas" panose="020B0609020204030204" pitchFamily="49" charset="0"/>
                <a:cs typeface="Courier New" panose="02070309020205020404" pitchFamily="49" charset="0"/>
              </a:rPr>
              <a:t> E </a:t>
            </a:r>
            <a:r>
              <a:rPr lang="en-US" sz="1100" dirty="0" err="1">
                <a:latin typeface="Consolas" panose="020B0609020204030204" pitchFamily="49" charset="0"/>
                <a:cs typeface="Courier New" panose="02070309020205020404" pitchFamily="49" charset="0"/>
              </a:rPr>
              <a:t>subst</a:t>
            </a:r>
            <a:r>
              <a:rPr lang="en-US" sz="1100" dirty="0">
                <a:latin typeface="Consolas" panose="020B0609020204030204" pitchFamily="49" charset="0"/>
                <a:cs typeface="Courier New" panose="02070309020205020404" pitchFamily="49" charset="0"/>
              </a:rPr>
              <a:t> :=</a:t>
            </a:r>
          </a:p>
          <a:p>
            <a:pPr>
              <a:lnSpc>
                <a:spcPct val="120000"/>
              </a:lnSpc>
            </a:pPr>
            <a:r>
              <a:rPr lang="en-US" sz="1100" dirty="0">
                <a:latin typeface="Consolas" panose="020B0609020204030204" pitchFamily="49" charset="0"/>
                <a:cs typeface="Courier New" panose="02070309020205020404" pitchFamily="49" charset="0"/>
              </a:rPr>
              <a:t>{| </a:t>
            </a:r>
            <a:r>
              <a:rPr lang="en-US" sz="1100" dirty="0" err="1">
                <a:latin typeface="Consolas" panose="020B0609020204030204" pitchFamily="49" charset="0"/>
                <a:cs typeface="Courier New" panose="02070309020205020404" pitchFamily="49" charset="0"/>
              </a:rPr>
              <a:t>lem</a:t>
            </a:r>
            <a:r>
              <a:rPr lang="en-US" sz="1100" dirty="0">
                <a:latin typeface="Consolas" panose="020B0609020204030204" pitchFamily="49" charset="0"/>
                <a:cs typeface="Courier New" panose="02070309020205020404" pitchFamily="49" charset="0"/>
              </a:rPr>
              <a:t> := {| </a:t>
            </a:r>
            <a:r>
              <a:rPr lang="en-US" sz="1100" dirty="0" err="1">
                <a:latin typeface="Consolas" panose="020B0609020204030204" pitchFamily="49" charset="0"/>
                <a:cs typeface="Courier New" panose="02070309020205020404" pitchFamily="49" charset="0"/>
              </a:rPr>
              <a:t>Lemma.vars</a:t>
            </a: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tyNat</a:t>
            </a:r>
            <a:r>
              <a:rPr lang="en-US" sz="1100" dirty="0">
                <a:latin typeface="Consolas" panose="020B0609020204030204" pitchFamily="49" charset="0"/>
                <a:cs typeface="Courier New" panose="02070309020205020404" pitchFamily="49" charset="0"/>
              </a:rPr>
              <a:t> :: nil</a:t>
            </a:r>
          </a:p>
          <a:p>
            <a:pPr>
              <a:lnSpc>
                <a:spcPct val="120000"/>
              </a:lnSpc>
            </a:pP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Lemma.premises</a:t>
            </a:r>
            <a:r>
              <a:rPr lang="en-US" sz="1100" dirty="0">
                <a:latin typeface="Consolas" panose="020B0609020204030204" pitchFamily="49" charset="0"/>
                <a:cs typeface="Courier New" panose="02070309020205020404" pitchFamily="49" charset="0"/>
              </a:rPr>
              <a:t> := nil</a:t>
            </a:r>
          </a:p>
          <a:p>
            <a:pPr>
              <a:lnSpc>
                <a:spcPct val="120000"/>
              </a:lnSpc>
            </a:pP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Lemma.concl</a:t>
            </a: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tyNat</a:t>
            </a:r>
            <a:r>
              <a:rPr lang="en-US" sz="1100" dirty="0">
                <a:latin typeface="Consolas" panose="020B0609020204030204" pitchFamily="49" charset="0"/>
                <a:cs typeface="Courier New" panose="02070309020205020404" pitchFamily="49" charset="0"/>
              </a:rPr>
              <a:t>, plus (n 0) (Var 0), Var 0) |}</a:t>
            </a:r>
          </a:p>
          <a:p>
            <a:pPr>
              <a:lnSpc>
                <a:spcPct val="120000"/>
              </a:lnSpc>
            </a:pP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side_solver</a:t>
            </a: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use_list</a:t>
            </a:r>
            <a:r>
              <a:rPr lang="en-US" sz="1100" dirty="0">
                <a:latin typeface="Consolas" panose="020B0609020204030204" pitchFamily="49" charset="0"/>
                <a:cs typeface="Courier New" panose="02070309020205020404" pitchFamily="49" charset="0"/>
              </a:rPr>
              <a:t> nil</a:t>
            </a:r>
          </a:p>
          <a:p>
            <a:pPr>
              <a:lnSpc>
                <a:spcPct val="120000"/>
              </a:lnSpc>
            </a:pPr>
            <a:r>
              <a:rPr lang="en-US" sz="1100" dirty="0">
                <a:latin typeface="Consolas" panose="020B0609020204030204" pitchFamily="49" charset="0"/>
                <a:cs typeface="Courier New" panose="02070309020205020404" pitchFamily="49" charset="0"/>
              </a:rPr>
              <a:t> |}.</a:t>
            </a:r>
          </a:p>
          <a:p>
            <a:pPr>
              <a:lnSpc>
                <a:spcPct val="120000"/>
              </a:lnSpc>
            </a:pPr>
            <a:endParaRPr lang="en-US" sz="1100" dirty="0">
              <a:latin typeface="Consolas" panose="020B0609020204030204" pitchFamily="49" charset="0"/>
              <a:cs typeface="Courier New" panose="02070309020205020404" pitchFamily="49" charset="0"/>
            </a:endParaRPr>
          </a:p>
          <a:p>
            <a:pPr>
              <a:lnSpc>
                <a:spcPct val="120000"/>
              </a:lnSpc>
            </a:pPr>
            <a:r>
              <a:rPr lang="en-US" sz="1100" dirty="0">
                <a:solidFill>
                  <a:srgbClr val="8B949E"/>
                </a:solidFill>
                <a:latin typeface="Consolas" panose="020B0609020204030204" pitchFamily="49" charset="0"/>
                <a:cs typeface="Courier New" panose="02070309020205020404" pitchFamily="49" charset="0"/>
              </a:rPr>
              <a:t>(* </a:t>
            </a:r>
            <a:r>
              <a:rPr lang="en-US" sz="1100" dirty="0" err="1">
                <a:solidFill>
                  <a:srgbClr val="8B949E"/>
                </a:solidFill>
                <a:latin typeface="Consolas" panose="020B0609020204030204" pitchFamily="49" charset="0"/>
                <a:cs typeface="Courier New" panose="02070309020205020404" pitchFamily="49" charset="0"/>
              </a:rPr>
              <a:t>forall</a:t>
            </a:r>
            <a:r>
              <a:rPr lang="en-US" sz="1100" dirty="0">
                <a:solidFill>
                  <a:srgbClr val="8B949E"/>
                </a:solidFill>
                <a:latin typeface="Consolas" panose="020B0609020204030204" pitchFamily="49" charset="0"/>
                <a:cs typeface="Courier New" panose="02070309020205020404" pitchFamily="49" charset="0"/>
              </a:rPr>
              <a:t> n, n + 0 = n *)</a:t>
            </a:r>
          </a:p>
          <a:p>
            <a:pPr>
              <a:lnSpc>
                <a:spcPct val="120000"/>
              </a:lnSpc>
            </a:pPr>
            <a:r>
              <a:rPr lang="en-US" sz="1100" dirty="0">
                <a:solidFill>
                  <a:srgbClr val="E36209"/>
                </a:solidFill>
                <a:latin typeface="Consolas" panose="020B0609020204030204" pitchFamily="49" charset="0"/>
                <a:cs typeface="Courier New" panose="02070309020205020404" pitchFamily="49" charset="0"/>
              </a:rPr>
              <a:t>Definition</a:t>
            </a:r>
            <a:r>
              <a:rPr lang="en-US" sz="1100" dirty="0">
                <a:latin typeface="Consolas" panose="020B0609020204030204" pitchFamily="49" charset="0"/>
                <a:cs typeface="Courier New" panose="02070309020205020404" pitchFamily="49" charset="0"/>
              </a:rPr>
              <a:t> RW2 : RW </a:t>
            </a:r>
            <a:r>
              <a:rPr lang="en-US" sz="1100" dirty="0" err="1">
                <a:latin typeface="Consolas" panose="020B0609020204030204" pitchFamily="49" charset="0"/>
                <a:cs typeface="Courier New" panose="02070309020205020404" pitchFamily="49" charset="0"/>
              </a:rPr>
              <a:t>typ</a:t>
            </a:r>
            <a:r>
              <a:rPr lang="en-US" sz="1100" dirty="0">
                <a:latin typeface="Consolas" panose="020B0609020204030204" pitchFamily="49" charset="0"/>
                <a:cs typeface="Courier New" panose="02070309020205020404" pitchFamily="49" charset="0"/>
              </a:rPr>
              <a:t> E </a:t>
            </a:r>
            <a:r>
              <a:rPr lang="en-US" sz="1100" dirty="0" err="1">
                <a:latin typeface="Consolas" panose="020B0609020204030204" pitchFamily="49" charset="0"/>
                <a:cs typeface="Courier New" panose="02070309020205020404" pitchFamily="49" charset="0"/>
              </a:rPr>
              <a:t>subst</a:t>
            </a:r>
            <a:r>
              <a:rPr lang="en-US" sz="1100" dirty="0">
                <a:latin typeface="Consolas" panose="020B0609020204030204" pitchFamily="49" charset="0"/>
                <a:cs typeface="Courier New" panose="02070309020205020404" pitchFamily="49" charset="0"/>
              </a:rPr>
              <a:t> :=</a:t>
            </a:r>
          </a:p>
          <a:p>
            <a:pPr>
              <a:lnSpc>
                <a:spcPct val="120000"/>
              </a:lnSpc>
            </a:pPr>
            <a:r>
              <a:rPr lang="en-US" sz="1100" dirty="0">
                <a:latin typeface="Consolas" panose="020B0609020204030204" pitchFamily="49" charset="0"/>
                <a:cs typeface="Courier New" panose="02070309020205020404" pitchFamily="49" charset="0"/>
              </a:rPr>
              <a:t>{| </a:t>
            </a:r>
            <a:r>
              <a:rPr lang="en-US" sz="1100" dirty="0" err="1">
                <a:latin typeface="Consolas" panose="020B0609020204030204" pitchFamily="49" charset="0"/>
                <a:cs typeface="Courier New" panose="02070309020205020404" pitchFamily="49" charset="0"/>
              </a:rPr>
              <a:t>lem</a:t>
            </a:r>
            <a:r>
              <a:rPr lang="en-US" sz="1100" dirty="0">
                <a:latin typeface="Consolas" panose="020B0609020204030204" pitchFamily="49" charset="0"/>
                <a:cs typeface="Courier New" panose="02070309020205020404" pitchFamily="49" charset="0"/>
              </a:rPr>
              <a:t> := {| </a:t>
            </a:r>
            <a:r>
              <a:rPr lang="en-US" sz="1100" dirty="0" err="1">
                <a:latin typeface="Consolas" panose="020B0609020204030204" pitchFamily="49" charset="0"/>
                <a:cs typeface="Courier New" panose="02070309020205020404" pitchFamily="49" charset="0"/>
              </a:rPr>
              <a:t>Lemma.vars</a:t>
            </a: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tyNat</a:t>
            </a:r>
            <a:r>
              <a:rPr lang="en-US" sz="1100" dirty="0">
                <a:latin typeface="Consolas" panose="020B0609020204030204" pitchFamily="49" charset="0"/>
                <a:cs typeface="Courier New" panose="02070309020205020404" pitchFamily="49" charset="0"/>
              </a:rPr>
              <a:t> :: nil</a:t>
            </a:r>
          </a:p>
          <a:p>
            <a:pPr>
              <a:lnSpc>
                <a:spcPct val="120000"/>
              </a:lnSpc>
            </a:pP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Lemma.premises</a:t>
            </a:r>
            <a:r>
              <a:rPr lang="en-US" sz="1100" dirty="0">
                <a:latin typeface="Consolas" panose="020B0609020204030204" pitchFamily="49" charset="0"/>
                <a:cs typeface="Courier New" panose="02070309020205020404" pitchFamily="49" charset="0"/>
              </a:rPr>
              <a:t> := nil</a:t>
            </a:r>
          </a:p>
          <a:p>
            <a:pPr>
              <a:lnSpc>
                <a:spcPct val="120000"/>
              </a:lnSpc>
            </a:pP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Lemma.concl</a:t>
            </a: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tyNat</a:t>
            </a:r>
            <a:r>
              <a:rPr lang="en-US" sz="1100" dirty="0">
                <a:latin typeface="Consolas" panose="020B0609020204030204" pitchFamily="49" charset="0"/>
                <a:cs typeface="Courier New" panose="02070309020205020404" pitchFamily="49" charset="0"/>
              </a:rPr>
              <a:t>, plus (Var 0) (n 0), Var 0) |}</a:t>
            </a:r>
          </a:p>
          <a:p>
            <a:pPr>
              <a:lnSpc>
                <a:spcPct val="120000"/>
              </a:lnSpc>
            </a:pP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side_solver</a:t>
            </a: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use_list</a:t>
            </a:r>
            <a:r>
              <a:rPr lang="en-US" sz="1100" dirty="0">
                <a:latin typeface="Consolas" panose="020B0609020204030204" pitchFamily="49" charset="0"/>
                <a:cs typeface="Courier New" panose="02070309020205020404" pitchFamily="49" charset="0"/>
              </a:rPr>
              <a:t> nil</a:t>
            </a:r>
          </a:p>
          <a:p>
            <a:pPr>
              <a:lnSpc>
                <a:spcPct val="120000"/>
              </a:lnSpc>
            </a:pPr>
            <a:r>
              <a:rPr lang="en-US" sz="1100" dirty="0">
                <a:latin typeface="Consolas" panose="020B0609020204030204" pitchFamily="49" charset="0"/>
                <a:cs typeface="Courier New" panose="02070309020205020404" pitchFamily="49" charset="0"/>
              </a:rPr>
              <a:t> |}.</a:t>
            </a:r>
          </a:p>
          <a:p>
            <a:pPr>
              <a:lnSpc>
                <a:spcPct val="120000"/>
              </a:lnSpc>
            </a:pPr>
            <a:r>
              <a:rPr lang="en-US" sz="1100" dirty="0">
                <a:solidFill>
                  <a:srgbClr val="E36209"/>
                </a:solidFill>
                <a:latin typeface="Consolas" panose="020B0609020204030204" pitchFamily="49" charset="0"/>
                <a:cs typeface="Courier New" panose="02070309020205020404" pitchFamily="49" charset="0"/>
              </a:rPr>
              <a:t>Let</a:t>
            </a:r>
            <a:r>
              <a:rPr lang="en-US" sz="1100" dirty="0">
                <a:latin typeface="Consolas" panose="020B0609020204030204" pitchFamily="49" charset="0"/>
                <a:cs typeface="Courier New" panose="02070309020205020404" pitchFamily="49" charset="0"/>
              </a:rPr>
              <a:t> all := </a:t>
            </a:r>
            <a:r>
              <a:rPr lang="en-US" sz="1100" dirty="0">
                <a:solidFill>
                  <a:srgbClr val="D73A49"/>
                </a:solidFill>
                <a:latin typeface="Consolas" panose="020B0609020204030204" pitchFamily="49" charset="0"/>
                <a:cs typeface="Courier New" panose="02070309020205020404" pitchFamily="49" charset="0"/>
              </a:rPr>
              <a:t>fun</a:t>
            </a:r>
            <a:r>
              <a:rPr lang="en-US" sz="1100" dirty="0">
                <a:latin typeface="Consolas" panose="020B0609020204030204" pitchFamily="49" charset="0"/>
                <a:cs typeface="Courier New" panose="02070309020205020404" pitchFamily="49" charset="0"/>
              </a:rPr>
              <a:t> t =&gt; </a:t>
            </a:r>
            <a:r>
              <a:rPr lang="en-US" sz="1100" dirty="0">
                <a:solidFill>
                  <a:srgbClr val="D73A49"/>
                </a:solidFill>
                <a:latin typeface="Consolas" panose="020B0609020204030204" pitchFamily="49" charset="0"/>
                <a:cs typeface="Courier New" panose="02070309020205020404" pitchFamily="49" charset="0"/>
              </a:rPr>
              <a:t>match</a:t>
            </a:r>
            <a:r>
              <a:rPr lang="en-US" sz="1100" dirty="0">
                <a:latin typeface="Consolas" panose="020B0609020204030204" pitchFamily="49" charset="0"/>
                <a:cs typeface="Courier New" panose="02070309020205020404" pitchFamily="49" charset="0"/>
              </a:rPr>
              <a:t> t </a:t>
            </a:r>
            <a:r>
              <a:rPr lang="en-US" sz="1100" dirty="0">
                <a:solidFill>
                  <a:srgbClr val="D73A49"/>
                </a:solidFill>
                <a:latin typeface="Consolas" panose="020B0609020204030204" pitchFamily="49" charset="0"/>
                <a:cs typeface="Courier New" panose="02070309020205020404" pitchFamily="49" charset="0"/>
              </a:rPr>
              <a:t>with</a:t>
            </a:r>
          </a:p>
          <a:p>
            <a:pPr>
              <a:lnSpc>
                <a:spcPct val="120000"/>
              </a:lnSpc>
            </a:pPr>
            <a:r>
              <a:rPr lang="en-US" sz="1100" dirty="0">
                <a:latin typeface="Consolas" panose="020B0609020204030204" pitchFamily="49" charset="0"/>
                <a:cs typeface="Courier New" panose="02070309020205020404" pitchFamily="49" charset="0"/>
              </a:rPr>
              <a:t>                      | </a:t>
            </a:r>
            <a:r>
              <a:rPr lang="en-US" sz="1100" dirty="0" err="1">
                <a:latin typeface="Consolas" panose="020B0609020204030204" pitchFamily="49" charset="0"/>
                <a:cs typeface="Courier New" panose="02070309020205020404" pitchFamily="49" charset="0"/>
              </a:rPr>
              <a:t>tyNat</a:t>
            </a:r>
            <a:r>
              <a:rPr lang="en-US" sz="1100" dirty="0">
                <a:latin typeface="Consolas" panose="020B0609020204030204" pitchFamily="49" charset="0"/>
                <a:cs typeface="Courier New" panose="02070309020205020404" pitchFamily="49" charset="0"/>
              </a:rPr>
              <a:t> =&gt; RW1 :: RW2 :: nil</a:t>
            </a:r>
          </a:p>
          <a:p>
            <a:pPr>
              <a:lnSpc>
                <a:spcPct val="120000"/>
              </a:lnSpc>
            </a:pPr>
            <a:r>
              <a:rPr lang="en-US" sz="1100" dirty="0">
                <a:latin typeface="Consolas" panose="020B0609020204030204" pitchFamily="49" charset="0"/>
                <a:cs typeface="Courier New" panose="02070309020205020404" pitchFamily="49" charset="0"/>
              </a:rPr>
              <a:t>                      | _ =&gt; nil</a:t>
            </a:r>
          </a:p>
          <a:p>
            <a:pPr>
              <a:lnSpc>
                <a:spcPct val="120000"/>
              </a:lnSpc>
            </a:pPr>
            <a:r>
              <a:rPr lang="en-US" sz="1100" dirty="0">
                <a:latin typeface="Consolas" panose="020B0609020204030204" pitchFamily="49" charset="0"/>
                <a:cs typeface="Courier New" panose="02070309020205020404" pitchFamily="49" charset="0"/>
              </a:rPr>
              <a:t>                    </a:t>
            </a:r>
            <a:r>
              <a:rPr lang="en-US" sz="1100" dirty="0">
                <a:solidFill>
                  <a:srgbClr val="D73A49"/>
                </a:solidFill>
                <a:latin typeface="Consolas" panose="020B0609020204030204" pitchFamily="49" charset="0"/>
                <a:cs typeface="Courier New" panose="02070309020205020404" pitchFamily="49" charset="0"/>
              </a:rPr>
              <a:t>end</a:t>
            </a:r>
            <a:r>
              <a:rPr lang="en-US" sz="1100" dirty="0">
                <a:latin typeface="Consolas" panose="020B0609020204030204" pitchFamily="49" charset="0"/>
                <a:cs typeface="Courier New" panose="02070309020205020404" pitchFamily="49" charset="0"/>
              </a:rPr>
              <a:t>.</a:t>
            </a:r>
          </a:p>
          <a:p>
            <a:pPr>
              <a:lnSpc>
                <a:spcPct val="120000"/>
              </a:lnSpc>
            </a:pPr>
            <a:r>
              <a:rPr lang="en-US" sz="1100" dirty="0">
                <a:solidFill>
                  <a:srgbClr val="D73A49"/>
                </a:solidFill>
                <a:latin typeface="Consolas" panose="020B0609020204030204" pitchFamily="49" charset="0"/>
                <a:cs typeface="Courier New" panose="02070309020205020404" pitchFamily="49" charset="0"/>
              </a:rPr>
              <a:t>Time Eval</a:t>
            </a:r>
            <a:r>
              <a:rPr lang="en-US" sz="1100" dirty="0">
                <a:latin typeface="Consolas" panose="020B0609020204030204" pitchFamily="49" charset="0"/>
                <a:cs typeface="Courier New" panose="02070309020205020404" pitchFamily="49" charset="0"/>
              </a:rPr>
              <a:t> </a:t>
            </a:r>
            <a:r>
              <a:rPr lang="en-US" sz="1100" dirty="0" err="1">
                <a:latin typeface="Consolas" panose="020B0609020204030204" pitchFamily="49" charset="0"/>
                <a:cs typeface="Courier New" panose="02070309020205020404" pitchFamily="49" charset="0"/>
              </a:rPr>
              <a:t>vm_compute</a:t>
            </a:r>
            <a:r>
              <a:rPr lang="en-US" sz="1100" dirty="0">
                <a:latin typeface="Consolas" panose="020B0609020204030204" pitchFamily="49" charset="0"/>
                <a:cs typeface="Courier New" panose="02070309020205020404" pitchFamily="49" charset="0"/>
              </a:rPr>
              <a:t> </a:t>
            </a:r>
            <a:r>
              <a:rPr lang="en-US" sz="1100" dirty="0">
                <a:solidFill>
                  <a:srgbClr val="D73A49"/>
                </a:solidFill>
                <a:latin typeface="Consolas" panose="020B0609020204030204" pitchFamily="49" charset="0"/>
                <a:cs typeface="Courier New" panose="02070309020205020404" pitchFamily="49" charset="0"/>
              </a:rPr>
              <a:t>in</a:t>
            </a:r>
          </a:p>
          <a:p>
            <a:pPr>
              <a:lnSpc>
                <a:spcPct val="120000"/>
              </a:lnSpc>
            </a:pPr>
            <a:r>
              <a:rPr lang="en-US" sz="1100" dirty="0">
                <a:latin typeface="Consolas" panose="020B0609020204030204" pitchFamily="49" charset="0"/>
                <a:cs typeface="Courier New" panose="02070309020205020404" pitchFamily="49" charset="0"/>
              </a:rPr>
              <a:t>    </a:t>
            </a:r>
            <a:r>
              <a:rPr lang="en-US" sz="1100" dirty="0">
                <a:solidFill>
                  <a:srgbClr val="D73A49"/>
                </a:solidFill>
                <a:latin typeface="Consolas" panose="020B0609020204030204" pitchFamily="49" charset="0"/>
                <a:cs typeface="Courier New" panose="02070309020205020404" pitchFamily="49" charset="0"/>
              </a:rPr>
              <a:t>let </a:t>
            </a:r>
            <a:r>
              <a:rPr lang="en-US" sz="1100" dirty="0">
                <a:latin typeface="Consolas" panose="020B0609020204030204" pitchFamily="49" charset="0"/>
                <a:cs typeface="Courier New" panose="02070309020205020404" pitchFamily="49" charset="0"/>
              </a:rPr>
              <a:t>goal := </a:t>
            </a:r>
            <a:r>
              <a:rPr lang="en-US" sz="1100" dirty="0" err="1">
                <a:latin typeface="Consolas" panose="020B0609020204030204" pitchFamily="49" charset="0"/>
                <a:cs typeface="Courier New" panose="02070309020205020404" pitchFamily="49" charset="0"/>
              </a:rPr>
              <a:t>eq_nat</a:t>
            </a:r>
            <a:r>
              <a:rPr lang="en-US" sz="1100" dirty="0">
                <a:latin typeface="Consolas" panose="020B0609020204030204" pitchFamily="49" charset="0"/>
                <a:cs typeface="Courier New" panose="02070309020205020404" pitchFamily="49" charset="0"/>
              </a:rPr>
              <a:t> (plus (n 0) (Var 0)) (plus (Var 0) (n 0)) </a:t>
            </a:r>
            <a:r>
              <a:rPr lang="en-US" sz="1100" dirty="0">
                <a:solidFill>
                  <a:srgbClr val="D73A49"/>
                </a:solidFill>
                <a:latin typeface="Consolas" panose="020B0609020204030204" pitchFamily="49" charset="0"/>
                <a:cs typeface="Courier New" panose="02070309020205020404" pitchFamily="49" charset="0"/>
              </a:rPr>
              <a:t>in</a:t>
            </a:r>
          </a:p>
          <a:p>
            <a:pPr>
              <a:lnSpc>
                <a:spcPct val="120000"/>
              </a:lnSpc>
            </a:pPr>
            <a:r>
              <a:rPr lang="en-US" sz="1100" dirty="0">
                <a:latin typeface="Consolas" panose="020B0609020204030204" pitchFamily="49" charset="0"/>
                <a:cs typeface="Courier New" panose="02070309020205020404" pitchFamily="49" charset="0"/>
              </a:rPr>
              <a:t>    </a:t>
            </a:r>
            <a:r>
              <a:rPr lang="en-US" sz="1100" dirty="0" err="1">
                <a:latin typeface="Consolas" panose="020B0609020204030204" pitchFamily="49" charset="0"/>
                <a:cs typeface="Courier New" panose="02070309020205020404" pitchFamily="49" charset="0"/>
              </a:rPr>
              <a:t>autorewrite</a:t>
            </a:r>
            <a:r>
              <a:rPr lang="en-US" sz="1100" dirty="0">
                <a:latin typeface="Consolas" panose="020B0609020204030204" pitchFamily="49" charset="0"/>
                <a:cs typeface="Courier New" panose="02070309020205020404" pitchFamily="49" charset="0"/>
              </a:rPr>
              <a:t> all nil (</a:t>
            </a:r>
            <a:r>
              <a:rPr lang="en-US" sz="1100" dirty="0" err="1">
                <a:latin typeface="Consolas" panose="020B0609020204030204" pitchFamily="49" charset="0"/>
                <a:cs typeface="Courier New" panose="02070309020205020404" pitchFamily="49" charset="0"/>
              </a:rPr>
              <a:t>tyNat</a:t>
            </a:r>
            <a:r>
              <a:rPr lang="en-US" sz="1100" dirty="0">
                <a:latin typeface="Consolas" panose="020B0609020204030204" pitchFamily="49" charset="0"/>
                <a:cs typeface="Courier New" panose="02070309020205020404" pitchFamily="49" charset="0"/>
              </a:rPr>
              <a:t> :: nil) (@empty _ _ _) nil goal.</a:t>
            </a:r>
          </a:p>
          <a:p>
            <a:endParaRPr lang="en-US" sz="1100" dirty="0">
              <a:latin typeface="Consolas" panose="020B0609020204030204" pitchFamily="49" charset="0"/>
            </a:endParaRPr>
          </a:p>
        </p:txBody>
      </p:sp>
    </p:spTree>
    <p:extLst>
      <p:ext uri="{BB962C8B-B14F-4D97-AF65-F5344CB8AC3E}">
        <p14:creationId xmlns:p14="http://schemas.microsoft.com/office/powerpoint/2010/main" val="12228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55198-38EE-4EF8-B5FD-DD9FDE13EC0E}"/>
              </a:ext>
            </a:extLst>
          </p:cNvPr>
          <p:cNvSpPr>
            <a:spLocks noGrp="1"/>
          </p:cNvSpPr>
          <p:nvPr>
            <p:ph type="title"/>
          </p:nvPr>
        </p:nvSpPr>
        <p:spPr/>
        <p:txBody>
          <a:bodyPr/>
          <a:lstStyle/>
          <a:p>
            <a:r>
              <a:rPr lang="en-US" strike="sngStrike" dirty="0"/>
              <a:t>Hard</a:t>
            </a:r>
            <a:r>
              <a:rPr lang="en-US" dirty="0"/>
              <a:t> Easy To Use</a:t>
            </a:r>
          </a:p>
        </p:txBody>
      </p:sp>
      <p:sp>
        <p:nvSpPr>
          <p:cNvPr id="3" name="Content Placeholder 2">
            <a:extLst>
              <a:ext uri="{FF2B5EF4-FFF2-40B4-BE49-F238E27FC236}">
                <a16:creationId xmlns:a16="http://schemas.microsoft.com/office/drawing/2014/main" id="{6D525F12-2B83-451C-99C6-208F559A4B86}"/>
              </a:ext>
            </a:extLst>
          </p:cNvPr>
          <p:cNvSpPr>
            <a:spLocks noGrp="1"/>
          </p:cNvSpPr>
          <p:nvPr>
            <p:ph idx="1"/>
          </p:nvPr>
        </p:nvSpPr>
        <p:spPr/>
        <p:txBody>
          <a:bodyPr numCol="1" spcCol="457200">
            <a:normAutofit/>
          </a:bodyPr>
          <a:lstStyle/>
          <a:p>
            <a:pPr marL="0" indent="0">
              <a:lnSpc>
                <a:spcPct val="120000"/>
              </a:lnSpc>
              <a:spcBef>
                <a:spcPts val="0"/>
              </a:spcBef>
              <a:buNone/>
            </a:pPr>
            <a:r>
              <a:rPr lang="en-US" dirty="0">
                <a:cs typeface="Courier New" panose="02070309020205020404" pitchFamily="49" charset="0"/>
              </a:rPr>
              <a:t>Want to write:</a:t>
            </a:r>
          </a:p>
          <a:p>
            <a:pPr marL="0" indent="0">
              <a:lnSpc>
                <a:spcPct val="120000"/>
              </a:lnSpc>
              <a:spcBef>
                <a:spcPts val="0"/>
              </a:spcBef>
              <a:buNone/>
            </a:pPr>
            <a:r>
              <a:rPr lang="en-US" dirty="0">
                <a:solidFill>
                  <a:srgbClr val="D73A49"/>
                </a:solidFill>
                <a:latin typeface="Consolas" panose="020B0609020204030204" pitchFamily="49" charset="0"/>
                <a:cs typeface="Courier New" panose="02070309020205020404" pitchFamily="49" charset="0"/>
              </a:rPr>
              <a:t>Hint Rewrite</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plus_n_O</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plus_O_n</a:t>
            </a:r>
            <a:r>
              <a:rPr lang="en-US" dirty="0">
                <a:latin typeface="Consolas" panose="020B0609020204030204" pitchFamily="49" charset="0"/>
                <a:cs typeface="Courier New" panose="02070309020205020404" pitchFamily="49" charset="0"/>
              </a:rPr>
              <a:t> :  all.</a:t>
            </a:r>
          </a:p>
          <a:p>
            <a:pPr marL="0" indent="0">
              <a:lnSpc>
                <a:spcPct val="120000"/>
              </a:lnSpc>
              <a:spcBef>
                <a:spcPts val="0"/>
              </a:spcBef>
              <a:buNone/>
            </a:pPr>
            <a:r>
              <a:rPr lang="en-US" dirty="0">
                <a:solidFill>
                  <a:srgbClr val="D73A49"/>
                </a:solidFill>
                <a:latin typeface="Consolas" panose="020B0609020204030204" pitchFamily="49" charset="0"/>
              </a:rPr>
              <a:t>Goal</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forall</a:t>
            </a:r>
            <a:r>
              <a:rPr lang="en-US" dirty="0">
                <a:latin typeface="Consolas" panose="020B0609020204030204" pitchFamily="49" charset="0"/>
                <a:cs typeface="Courier New" panose="02070309020205020404" pitchFamily="49" charset="0"/>
              </a:rPr>
              <a:t> n, 0 + n = n + 0.</a:t>
            </a:r>
          </a:p>
          <a:p>
            <a:pPr marL="0" indent="0">
              <a:lnSpc>
                <a:spcPct val="120000"/>
              </a:lnSpc>
              <a:spcBef>
                <a:spcPts val="0"/>
              </a:spcBef>
              <a:buNone/>
            </a:pPr>
            <a:r>
              <a:rPr lang="en-US" dirty="0">
                <a:latin typeface="Consolas" panose="020B0609020204030204" pitchFamily="49" charset="0"/>
                <a:cs typeface="Courier New" panose="02070309020205020404" pitchFamily="49" charset="0"/>
              </a:rPr>
              <a:t>  intros; </a:t>
            </a:r>
            <a:r>
              <a:rPr lang="en-US" dirty="0" err="1">
                <a:latin typeface="Consolas" panose="020B0609020204030204" pitchFamily="49" charset="0"/>
                <a:cs typeface="Courier New" panose="02070309020205020404" pitchFamily="49" charset="0"/>
              </a:rPr>
              <a:t>autorewrite</a:t>
            </a:r>
            <a:r>
              <a:rPr lang="en-US" dirty="0">
                <a:latin typeface="Consolas" panose="020B0609020204030204" pitchFamily="49" charset="0"/>
                <a:cs typeface="Courier New" panose="02070309020205020404" pitchFamily="49" charset="0"/>
              </a:rPr>
              <a:t> </a:t>
            </a:r>
            <a:r>
              <a:rPr lang="en-US" dirty="0">
                <a:solidFill>
                  <a:srgbClr val="D73A49"/>
                </a:solidFill>
                <a:latin typeface="Consolas" panose="020B0609020204030204" pitchFamily="49" charset="0"/>
                <a:cs typeface="Courier New" panose="02070309020205020404" pitchFamily="49" charset="0"/>
              </a:rPr>
              <a:t>with</a:t>
            </a:r>
            <a:r>
              <a:rPr lang="en-US" dirty="0">
                <a:latin typeface="Consolas" panose="020B0609020204030204" pitchFamily="49" charset="0"/>
                <a:cs typeface="Courier New" panose="02070309020205020404" pitchFamily="49" charset="0"/>
              </a:rPr>
              <a:t> all.</a:t>
            </a:r>
          </a:p>
          <a:p>
            <a:pPr marL="0" indent="0">
              <a:lnSpc>
                <a:spcPct val="120000"/>
              </a:lnSpc>
              <a:spcBef>
                <a:spcPts val="0"/>
              </a:spcBef>
              <a:buNone/>
            </a:pPr>
            <a:r>
              <a:rPr lang="en-US" dirty="0">
                <a:cs typeface="Courier New" panose="02070309020205020404" pitchFamily="49" charset="0"/>
              </a:rPr>
              <a:t>With our tool:</a:t>
            </a:r>
          </a:p>
          <a:p>
            <a:pPr marL="0" indent="0">
              <a:lnSpc>
                <a:spcPct val="120000"/>
              </a:lnSpc>
              <a:spcBef>
                <a:spcPts val="0"/>
              </a:spcBef>
              <a:buNone/>
            </a:pPr>
            <a:r>
              <a:rPr lang="en-US" dirty="0">
                <a:latin typeface="Consolas" panose="020B0609020204030204" pitchFamily="49" charset="0"/>
                <a:cs typeface="Courier New" panose="02070309020205020404" pitchFamily="49" charset="0"/>
              </a:rPr>
              <a:t>Make all := Rewriter for (</a:t>
            </a:r>
            <a:r>
              <a:rPr lang="en-US" dirty="0" err="1">
                <a:latin typeface="Consolas" panose="020B0609020204030204" pitchFamily="49" charset="0"/>
                <a:cs typeface="Courier New" panose="02070309020205020404" pitchFamily="49" charset="0"/>
              </a:rPr>
              <a:t>plus_n_O</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plus_O_n</a:t>
            </a:r>
            <a:r>
              <a:rPr lang="en-US" dirty="0">
                <a:latin typeface="Consolas" panose="020B0609020204030204" pitchFamily="49" charset="0"/>
                <a:cs typeface="Courier New" panose="02070309020205020404" pitchFamily="49" charset="0"/>
              </a:rPr>
              <a:t>).</a:t>
            </a:r>
          </a:p>
          <a:p>
            <a:pPr marL="0" indent="0">
              <a:lnSpc>
                <a:spcPct val="120000"/>
              </a:lnSpc>
              <a:spcBef>
                <a:spcPts val="0"/>
              </a:spcBef>
              <a:buNone/>
            </a:pPr>
            <a:r>
              <a:rPr lang="en-US" dirty="0">
                <a:solidFill>
                  <a:srgbClr val="D73A49"/>
                </a:solidFill>
                <a:latin typeface="Consolas" panose="020B0609020204030204" pitchFamily="49" charset="0"/>
                <a:cs typeface="Courier New" panose="02070309020205020404" pitchFamily="49" charset="0"/>
              </a:rPr>
              <a:t>Goal </a:t>
            </a:r>
            <a:r>
              <a:rPr lang="en-US" dirty="0" err="1">
                <a:latin typeface="Consolas" panose="020B0609020204030204" pitchFamily="49" charset="0"/>
                <a:cs typeface="Courier New" panose="02070309020205020404" pitchFamily="49" charset="0"/>
              </a:rPr>
              <a:t>forall</a:t>
            </a:r>
            <a:r>
              <a:rPr lang="en-US" dirty="0">
                <a:latin typeface="Consolas" panose="020B0609020204030204" pitchFamily="49" charset="0"/>
                <a:cs typeface="Courier New" panose="02070309020205020404" pitchFamily="49" charset="0"/>
              </a:rPr>
              <a:t> n, 0 + n = n + 0.</a:t>
            </a:r>
          </a:p>
          <a:p>
            <a:pPr marL="0" indent="0">
              <a:lnSpc>
                <a:spcPct val="120000"/>
              </a:lnSpc>
              <a:spcBef>
                <a:spcPts val="0"/>
              </a:spcBef>
              <a:buNone/>
            </a:pPr>
            <a:r>
              <a:rPr lang="en-US" dirty="0">
                <a:latin typeface="Consolas" panose="020B0609020204030204" pitchFamily="49" charset="0"/>
                <a:cs typeface="Courier New" panose="02070309020205020404" pitchFamily="49" charset="0"/>
              </a:rPr>
              <a:t>  intros; </a:t>
            </a:r>
            <a:r>
              <a:rPr lang="en-US" dirty="0" err="1">
                <a:latin typeface="Consolas" panose="020B0609020204030204" pitchFamily="49" charset="0"/>
                <a:cs typeface="Courier New" panose="02070309020205020404" pitchFamily="49" charset="0"/>
              </a:rPr>
              <a:t>Rewrite_for</a:t>
            </a:r>
            <a:r>
              <a:rPr lang="en-US" dirty="0">
                <a:latin typeface="Consolas" panose="020B0609020204030204" pitchFamily="49" charset="0"/>
                <a:cs typeface="Courier New" panose="02070309020205020404" pitchFamily="49" charset="0"/>
              </a:rPr>
              <a:t> all.</a:t>
            </a:r>
          </a:p>
          <a:p>
            <a:pPr marL="0" indent="0">
              <a:lnSpc>
                <a:spcPct val="120000"/>
              </a:lnSpc>
              <a:spcBef>
                <a:spcPts val="0"/>
              </a:spcBef>
              <a:buNone/>
            </a:pPr>
            <a:endParaRPr lang="en-US" dirty="0">
              <a:cs typeface="Courier New" panose="02070309020205020404" pitchFamily="49" charset="0"/>
            </a:endParaRPr>
          </a:p>
        </p:txBody>
      </p:sp>
      <p:sp>
        <p:nvSpPr>
          <p:cNvPr id="4" name="Date Placeholder 3">
            <a:extLst>
              <a:ext uri="{FF2B5EF4-FFF2-40B4-BE49-F238E27FC236}">
                <a16:creationId xmlns:a16="http://schemas.microsoft.com/office/drawing/2014/main" id="{2130878C-5341-45CE-B9CD-693B4C122938}"/>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05ABEA2C-F029-4AB9-B098-DCD65961968C}"/>
              </a:ext>
            </a:extLst>
          </p:cNvPr>
          <p:cNvSpPr>
            <a:spLocks noGrp="1"/>
          </p:cNvSpPr>
          <p:nvPr>
            <p:ph type="sldNum" sz="quarter" idx="12"/>
          </p:nvPr>
        </p:nvSpPr>
        <p:spPr/>
        <p:txBody>
          <a:bodyPr/>
          <a:lstStyle/>
          <a:p>
            <a:fld id="{17EDA13C-DD67-4DDE-9561-698874C85DEF}" type="slidenum">
              <a:rPr lang="en-US" smtClean="0"/>
              <a:t>18</a:t>
            </a:fld>
            <a:endParaRPr lang="en-US"/>
          </a:p>
        </p:txBody>
      </p:sp>
    </p:spTree>
    <p:extLst>
      <p:ext uri="{BB962C8B-B14F-4D97-AF65-F5344CB8AC3E}">
        <p14:creationId xmlns:p14="http://schemas.microsoft.com/office/powerpoint/2010/main" val="1739567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B945B39B-D21E-4EC9-A2AE-E38BC23AC6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8605" cy="5090870"/>
          </a:xfrm>
        </p:spPr>
      </p:pic>
      <p:pic>
        <p:nvPicPr>
          <p:cNvPr id="23" name="Picture 22">
            <a:extLst>
              <a:ext uri="{FF2B5EF4-FFF2-40B4-BE49-F238E27FC236}">
                <a16:creationId xmlns:a16="http://schemas.microsoft.com/office/drawing/2014/main" id="{3C05B98A-C15F-4DA0-99C0-88255762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5" name="Picture 24">
            <a:extLst>
              <a:ext uri="{FF2B5EF4-FFF2-40B4-BE49-F238E27FC236}">
                <a16:creationId xmlns:a16="http://schemas.microsoft.com/office/drawing/2014/main" id="{E48FF92C-F230-4CC0-8C19-BFC669DC5D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7" name="Picture 26">
            <a:extLst>
              <a:ext uri="{FF2B5EF4-FFF2-40B4-BE49-F238E27FC236}">
                <a16:creationId xmlns:a16="http://schemas.microsoft.com/office/drawing/2014/main" id="{BB6D0E40-25AB-4B2D-838C-A28F5095A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9" name="Picture 28">
            <a:extLst>
              <a:ext uri="{FF2B5EF4-FFF2-40B4-BE49-F238E27FC236}">
                <a16:creationId xmlns:a16="http://schemas.microsoft.com/office/drawing/2014/main" id="{B7FD15E7-301D-4525-9FE9-7B9FD8322A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Alternate Usage Mode: Extracted </a:t>
            </a:r>
            <a:r>
              <a:rPr lang="en-US" dirty="0" err="1"/>
              <a:t>Codegen</a:t>
            </a: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19</a:t>
            </a:fld>
            <a:endParaRPr lang="en-US"/>
          </a:p>
        </p:txBody>
      </p:sp>
    </p:spTree>
    <p:extLst>
      <p:ext uri="{BB962C8B-B14F-4D97-AF65-F5344CB8AC3E}">
        <p14:creationId xmlns:p14="http://schemas.microsoft.com/office/powerpoint/2010/main" val="5272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682E-851C-40A2-AB12-93CF3EBDF536}"/>
              </a:ext>
            </a:extLst>
          </p:cNvPr>
          <p:cNvSpPr>
            <a:spLocks noGrp="1"/>
          </p:cNvSpPr>
          <p:nvPr>
            <p:ph type="title"/>
          </p:nvPr>
        </p:nvSpPr>
        <p:spPr>
          <a:xfrm>
            <a:off x="838200" y="365125"/>
            <a:ext cx="11353800" cy="1325563"/>
          </a:xfrm>
        </p:spPr>
        <p:txBody>
          <a:bodyPr/>
          <a:lstStyle/>
          <a:p>
            <a:r>
              <a:rPr lang="en-US" dirty="0"/>
              <a:t>Rewriting: An Essential Proof Engine Component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FD00417-828B-4042-A796-5741FFBD6A84}"/>
                  </a:ext>
                </a:extLst>
              </p:cNvPr>
              <p:cNvSpPr>
                <a:spLocks noGrp="1"/>
              </p:cNvSpPr>
              <p:nvPr>
                <p:ph idx="1"/>
              </p:nvPr>
            </p:nvSpPr>
            <p:spPr/>
            <p:txBody>
              <a:bodyPr>
                <a:normAutofit lnSpcReduction="10000"/>
              </a:bodyPr>
              <a:lstStyle/>
              <a:p>
                <a:r>
                  <a:rPr lang="en-US" dirty="0"/>
                  <a:t>General equational reasoning</a:t>
                </a:r>
              </a:p>
              <a:p>
                <a:pPr lvl="1"/>
                <a:r>
                  <a:rPr lang="en-US" dirty="0"/>
                  <a:t>e.g.,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2</m:t>
                    </m:r>
                    <m:r>
                      <a:rPr lang="en-US" i="1" dirty="0">
                        <a:latin typeface="Cambria Math" panose="02040503050406030204" pitchFamily="18" charset="0"/>
                      </a:rPr>
                      <m:t>𝑥</m:t>
                    </m:r>
                  </m:oMath>
                </a14:m>
                <a:endParaRPr lang="en-US" dirty="0"/>
              </a:p>
              <a:p>
                <a:pPr marL="0" indent="0">
                  <a:buNone/>
                </a:pPr>
                <a:r>
                  <a:rPr lang="en-US" dirty="0"/>
                  <a:t>Can be used for:</a:t>
                </a:r>
              </a:p>
              <a:p>
                <a:r>
                  <a:rPr lang="en-US" dirty="0"/>
                  <a:t>Arithmetic</a:t>
                </a:r>
              </a:p>
              <a:p>
                <a:r>
                  <a:rPr lang="en-US" dirty="0"/>
                  <a:t>Code transformations</a:t>
                </a:r>
              </a:p>
              <a:p>
                <a:r>
                  <a:rPr lang="en-US" dirty="0"/>
                  <a:t>Partial evaluation</a:t>
                </a:r>
              </a:p>
              <a:p>
                <a:r>
                  <a:rPr lang="en-US" dirty="0"/>
                  <a:t>Implementing compilers</a:t>
                </a:r>
              </a:p>
              <a:p>
                <a:r>
                  <a:rPr lang="en-US" dirty="0"/>
                  <a:t>Deriving optimized code</a:t>
                </a:r>
              </a:p>
              <a:p>
                <a:r>
                  <a:rPr lang="en-US" dirty="0"/>
                  <a:t>…</a:t>
                </a:r>
              </a:p>
              <a:p>
                <a:endParaRPr lang="en-US" dirty="0"/>
              </a:p>
            </p:txBody>
          </p:sp>
        </mc:Choice>
        <mc:Fallback>
          <p:sp>
            <p:nvSpPr>
              <p:cNvPr id="3" name="Content Placeholder 2">
                <a:extLst>
                  <a:ext uri="{FF2B5EF4-FFF2-40B4-BE49-F238E27FC236}">
                    <a16:creationId xmlns:a16="http://schemas.microsoft.com/office/drawing/2014/main" id="{8FD00417-828B-4042-A796-5741FFBD6A84}"/>
                  </a:ext>
                </a:extLst>
              </p:cNvPr>
              <p:cNvSpPr>
                <a:spLocks noGrp="1" noRot="1" noChangeAspect="1" noMove="1" noResize="1" noEditPoints="1" noAdjustHandles="1" noChangeArrowheads="1" noChangeShapeType="1" noTextEdit="1"/>
              </p:cNvSpPr>
              <p:nvPr>
                <p:ph idx="1"/>
              </p:nvPr>
            </p:nvSpPr>
            <p:spPr>
              <a:blipFill>
                <a:blip r:embed="rId3"/>
                <a:stretch>
                  <a:fillRect l="-1217" t="-308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DBAB0D6-34B2-4995-979F-5BEA0786578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AA28E93F-B50D-426A-A2B5-85343B8CF576}"/>
              </a:ext>
            </a:extLst>
          </p:cNvPr>
          <p:cNvSpPr>
            <a:spLocks noGrp="1"/>
          </p:cNvSpPr>
          <p:nvPr>
            <p:ph type="sldNum" sz="quarter" idx="12"/>
          </p:nvPr>
        </p:nvSpPr>
        <p:spPr/>
        <p:txBody>
          <a:bodyPr/>
          <a:lstStyle/>
          <a:p>
            <a:fld id="{17EDA13C-DD67-4DDE-9561-698874C85DEF}" type="slidenum">
              <a:rPr lang="en-US" smtClean="0"/>
              <a:t>2</a:t>
            </a:fld>
            <a:endParaRPr lang="en-US"/>
          </a:p>
        </p:txBody>
      </p:sp>
      <p:graphicFrame>
        <p:nvGraphicFramePr>
          <p:cNvPr id="15" name="Chart 14">
            <a:extLst>
              <a:ext uri="{FF2B5EF4-FFF2-40B4-BE49-F238E27FC236}">
                <a16:creationId xmlns:a16="http://schemas.microsoft.com/office/drawing/2014/main" id="{5C611173-152E-40D5-8A17-811338967B5B}"/>
              </a:ext>
            </a:extLst>
          </p:cNvPr>
          <p:cNvGraphicFramePr/>
          <p:nvPr>
            <p:extLst>
              <p:ext uri="{D42A27DB-BD31-4B8C-83A1-F6EECF244321}">
                <p14:modId xmlns:p14="http://schemas.microsoft.com/office/powerpoint/2010/main" val="3218024"/>
              </p:ext>
            </p:extLst>
          </p:nvPr>
        </p:nvGraphicFramePr>
        <p:xfrm>
          <a:off x="5481643" y="1439333"/>
          <a:ext cx="6210300" cy="473763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3247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Alternate Usage Mode: Extracted </a:t>
            </a:r>
            <a:r>
              <a:rPr lang="en-US" dirty="0" err="1"/>
              <a:t>Codegen</a:t>
            </a: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20</a:t>
            </a:fld>
            <a:endParaRPr lang="en-US"/>
          </a:p>
        </p:txBody>
      </p:sp>
      <p:pic>
        <p:nvPicPr>
          <p:cNvPr id="12" name="Content Placeholder 11">
            <a:extLst>
              <a:ext uri="{FF2B5EF4-FFF2-40B4-BE49-F238E27FC236}">
                <a16:creationId xmlns:a16="http://schemas.microsoft.com/office/drawing/2014/main" id="{7E821A1E-1DB2-44BB-97BD-C8F0F2C450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7080" cy="5090160"/>
          </a:xfrm>
        </p:spPr>
      </p:pic>
    </p:spTree>
    <p:extLst>
      <p:ext uri="{BB962C8B-B14F-4D97-AF65-F5344CB8AC3E}">
        <p14:creationId xmlns:p14="http://schemas.microsoft.com/office/powerpoint/2010/main" val="1728400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08B5B-FD4D-4E61-8148-F1E025900EA1}"/>
              </a:ext>
            </a:extLst>
          </p:cNvPr>
          <p:cNvSpPr>
            <a:spLocks noGrp="1"/>
          </p:cNvSpPr>
          <p:nvPr>
            <p:ph type="title"/>
          </p:nvPr>
        </p:nvSpPr>
        <p:spPr/>
        <p:txBody>
          <a:bodyPr/>
          <a:lstStyle/>
          <a:p>
            <a:r>
              <a:rPr lang="en-US" dirty="0"/>
              <a:t>Making the Rewriter Usable</a:t>
            </a:r>
          </a:p>
        </p:txBody>
      </p:sp>
      <p:sp>
        <p:nvSpPr>
          <p:cNvPr id="3" name="Content Placeholder 2">
            <a:extLst>
              <a:ext uri="{FF2B5EF4-FFF2-40B4-BE49-F238E27FC236}">
                <a16:creationId xmlns:a16="http://schemas.microsoft.com/office/drawing/2014/main" id="{895E6871-BC28-44B8-A09C-A3D0F477928A}"/>
              </a:ext>
            </a:extLst>
          </p:cNvPr>
          <p:cNvSpPr>
            <a:spLocks noGrp="1"/>
          </p:cNvSpPr>
          <p:nvPr>
            <p:ph idx="1"/>
          </p:nvPr>
        </p:nvSpPr>
        <p:spPr/>
        <p:txBody>
          <a:bodyPr>
            <a:normAutofit/>
          </a:bodyPr>
          <a:lstStyle/>
          <a:p>
            <a:pPr marL="0" indent="0">
              <a:buNone/>
            </a:pPr>
            <a:r>
              <a:rPr lang="en-US" dirty="0"/>
              <a:t>Challenges</a:t>
            </a:r>
          </a:p>
          <a:p>
            <a:r>
              <a:rPr lang="en-US" dirty="0"/>
              <a:t>Expressing the rewrite rules</a:t>
            </a:r>
          </a:p>
          <a:p>
            <a:r>
              <a:rPr lang="en-US" dirty="0"/>
              <a:t>Reification</a:t>
            </a:r>
          </a:p>
          <a:p>
            <a:r>
              <a:rPr lang="en-US" dirty="0"/>
              <a:t>Gluing the reflective proof</a:t>
            </a:r>
          </a:p>
          <a:p>
            <a:endParaRPr lang="en-US" dirty="0"/>
          </a:p>
          <a:p>
            <a:pPr marL="0" indent="0">
              <a:buNone/>
            </a:pPr>
            <a:r>
              <a:rPr lang="en-US" dirty="0"/>
              <a:t>Solution:</a:t>
            </a:r>
          </a:p>
          <a:p>
            <a:r>
              <a:rPr lang="en-US" dirty="0"/>
              <a:t>Automate the boilerplate</a:t>
            </a:r>
          </a:p>
        </p:txBody>
      </p:sp>
      <p:sp>
        <p:nvSpPr>
          <p:cNvPr id="4" name="Date Placeholder 3">
            <a:extLst>
              <a:ext uri="{FF2B5EF4-FFF2-40B4-BE49-F238E27FC236}">
                <a16:creationId xmlns:a16="http://schemas.microsoft.com/office/drawing/2014/main" id="{07660EDB-948B-4E70-9F36-261AA3B62A90}"/>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4E13D987-98F7-46E8-8AA6-D4FFC6D433DF}"/>
              </a:ext>
            </a:extLst>
          </p:cNvPr>
          <p:cNvSpPr>
            <a:spLocks noGrp="1"/>
          </p:cNvSpPr>
          <p:nvPr>
            <p:ph type="sldNum" sz="quarter" idx="12"/>
          </p:nvPr>
        </p:nvSpPr>
        <p:spPr/>
        <p:txBody>
          <a:bodyPr/>
          <a:lstStyle/>
          <a:p>
            <a:fld id="{17EDA13C-DD67-4DDE-9561-698874C85DEF}" type="slidenum">
              <a:rPr lang="en-US" smtClean="0"/>
              <a:t>21</a:t>
            </a:fld>
            <a:endParaRPr lang="en-US"/>
          </a:p>
        </p:txBody>
      </p:sp>
    </p:spTree>
    <p:extLst>
      <p:ext uri="{BB962C8B-B14F-4D97-AF65-F5344CB8AC3E}">
        <p14:creationId xmlns:p14="http://schemas.microsoft.com/office/powerpoint/2010/main" val="184152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C3AF-011A-4340-9158-1C60264A5D7A}"/>
              </a:ext>
            </a:extLst>
          </p:cNvPr>
          <p:cNvSpPr>
            <a:spLocks noGrp="1"/>
          </p:cNvSpPr>
          <p:nvPr>
            <p:ph type="title"/>
          </p:nvPr>
        </p:nvSpPr>
        <p:spPr/>
        <p:txBody>
          <a:bodyPr/>
          <a:lstStyle/>
          <a:p>
            <a:r>
              <a:rPr lang="en-US" dirty="0"/>
              <a:t>Why isn’t there an off-the-shelf solution?</a:t>
            </a:r>
          </a:p>
        </p:txBody>
      </p:sp>
      <p:sp>
        <p:nvSpPr>
          <p:cNvPr id="3" name="Content Placeholder 2">
            <a:extLst>
              <a:ext uri="{FF2B5EF4-FFF2-40B4-BE49-F238E27FC236}">
                <a16:creationId xmlns:a16="http://schemas.microsoft.com/office/drawing/2014/main" id="{2B0861E1-06F7-4D86-8852-9D228C4D739D}"/>
              </a:ext>
            </a:extLst>
          </p:cNvPr>
          <p:cNvSpPr>
            <a:spLocks noGrp="1"/>
          </p:cNvSpPr>
          <p:nvPr>
            <p:ph idx="1"/>
          </p:nvPr>
        </p:nvSpPr>
        <p:spPr>
          <a:xfrm>
            <a:off x="838200" y="1825625"/>
            <a:ext cx="11256818" cy="4351338"/>
          </a:xfrm>
        </p:spPr>
        <p:txBody>
          <a:bodyPr>
            <a:normAutofit/>
          </a:bodyPr>
          <a:lstStyle/>
          <a:p>
            <a:pPr marL="0" indent="0">
              <a:lnSpc>
                <a:spcPct val="150000"/>
              </a:lnSpc>
              <a:buNone/>
            </a:pPr>
            <a:r>
              <a:rPr lang="en-US" dirty="0"/>
              <a:t>Two Issues:</a:t>
            </a:r>
          </a:p>
          <a:p>
            <a:pPr>
              <a:lnSpc>
                <a:spcPct val="150000"/>
              </a:lnSpc>
            </a:pPr>
            <a:r>
              <a:rPr lang="en-US" dirty="0"/>
              <a:t>Reflective solutions are often hard to use (solved: automate boilerplate)</a:t>
            </a:r>
          </a:p>
          <a:p>
            <a:pPr>
              <a:lnSpc>
                <a:spcPct val="150000"/>
              </a:lnSpc>
            </a:pPr>
            <a:r>
              <a:rPr lang="en-US" dirty="0"/>
              <a:t>Any given reflective solution can’t handle the full logic</a:t>
            </a:r>
          </a:p>
          <a:p>
            <a:pPr marL="0" indent="0">
              <a:lnSpc>
                <a:spcPct val="150000"/>
              </a:lnSpc>
              <a:buNone/>
            </a:pPr>
            <a:r>
              <a:rPr lang="en-US" dirty="0"/>
              <a:t>Fundamental Obstacle: Gödel’s Incompleteness</a:t>
            </a:r>
          </a:p>
          <a:p>
            <a:pPr marL="0" indent="0">
              <a:lnSpc>
                <a:spcPct val="150000"/>
              </a:lnSpc>
              <a:buNone/>
            </a:pPr>
            <a:r>
              <a:rPr lang="en-US" dirty="0"/>
              <a:t>We can sidestep this!</a:t>
            </a:r>
          </a:p>
          <a:p>
            <a:pPr lvl="1">
              <a:lnSpc>
                <a:spcPct val="150000"/>
              </a:lnSpc>
            </a:pPr>
            <a:endParaRPr lang="en-US" dirty="0"/>
          </a:p>
        </p:txBody>
      </p:sp>
      <p:sp>
        <p:nvSpPr>
          <p:cNvPr id="4" name="Date Placeholder 3">
            <a:extLst>
              <a:ext uri="{FF2B5EF4-FFF2-40B4-BE49-F238E27FC236}">
                <a16:creationId xmlns:a16="http://schemas.microsoft.com/office/drawing/2014/main" id="{9BFE4C29-CDB2-463B-BCCC-C5ECC8FAA17D}"/>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3D24CA34-7F84-4056-8F68-38183B340C4A}"/>
              </a:ext>
            </a:extLst>
          </p:cNvPr>
          <p:cNvSpPr>
            <a:spLocks noGrp="1"/>
          </p:cNvSpPr>
          <p:nvPr>
            <p:ph type="sldNum" sz="quarter" idx="12"/>
          </p:nvPr>
        </p:nvSpPr>
        <p:spPr/>
        <p:txBody>
          <a:bodyPr/>
          <a:lstStyle/>
          <a:p>
            <a:fld id="{17EDA13C-DD67-4DDE-9561-698874C85DEF}" type="slidenum">
              <a:rPr lang="en-US" smtClean="0"/>
              <a:t>22</a:t>
            </a:fld>
            <a:endParaRPr lang="en-US"/>
          </a:p>
        </p:txBody>
      </p:sp>
    </p:spTree>
    <p:extLst>
      <p:ext uri="{BB962C8B-B14F-4D97-AF65-F5344CB8AC3E}">
        <p14:creationId xmlns:p14="http://schemas.microsoft.com/office/powerpoint/2010/main" val="326193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withEffect">
                                  <p:stCondLst>
                                    <p:cond delay="0"/>
                                  </p:stCondLst>
                                  <p:endCondLst>
                                    <p:cond evt="onNext" delay="0">
                                      <p:tgtEl>
                                        <p:sldTgt/>
                                      </p:tgtEl>
                                    </p:cond>
                                  </p:endCondLst>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nodeType="clickEffect">
                                  <p:stCondLst>
                                    <p:cond delay="0"/>
                                  </p:stCondLst>
                                  <p:childTnLst>
                                    <p:set>
                                      <p:cBhvr override="childStyle">
                                        <p:cTn id="10" dur="indefinite"/>
                                        <p:tgtEl>
                                          <p:spTgt spid="3">
                                            <p:txEl>
                                              <p:pRg st="2" end="2"/>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846E-1FFE-4576-9A6E-6E0F6BDEFE2C}"/>
              </a:ext>
            </a:extLst>
          </p:cNvPr>
          <p:cNvSpPr>
            <a:spLocks noGrp="1"/>
          </p:cNvSpPr>
          <p:nvPr>
            <p:ph type="title"/>
          </p:nvPr>
        </p:nvSpPr>
        <p:spPr/>
        <p:txBody>
          <a:bodyPr/>
          <a:lstStyle/>
          <a:p>
            <a:r>
              <a:rPr lang="en-US" dirty="0"/>
              <a:t>Gödel’s Obstacle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C3A2EC-6B9B-4805-943F-819073779606}"/>
                  </a:ext>
                </a:extLst>
              </p:cNvPr>
              <p:cNvSpPr>
                <a:spLocks noGrp="1"/>
              </p:cNvSpPr>
              <p:nvPr>
                <p:ph idx="1"/>
              </p:nvPr>
            </p:nvSpPr>
            <p:spPr/>
            <p:txBody>
              <a:bodyPr/>
              <a:lstStyle/>
              <a:p>
                <a:pPr marL="0" indent="0">
                  <a:buNone/>
                </a:pPr>
                <a:r>
                  <a:rPr lang="en-US" dirty="0"/>
                  <a:t>Can’t have a language that can represent everything</a:t>
                </a:r>
              </a:p>
              <a:p>
                <a:pPr marL="0" indent="0">
                  <a:buNone/>
                </a:pPr>
                <a:endParaRPr lang="en-US" dirty="0"/>
              </a:p>
              <a:p>
                <a:pPr marL="0" indent="0">
                  <a:buNone/>
                </a:pPr>
                <a:r>
                  <a:rPr lang="en-US" dirty="0"/>
                  <a:t>For example:</a:t>
                </a:r>
              </a:p>
              <a:p>
                <a:r>
                  <a:rPr lang="en-US" dirty="0"/>
                  <a:t>To encode </a:t>
                </a:r>
                <a14:m>
                  <m:oMath xmlns:m="http://schemas.openxmlformats.org/officeDocument/2006/math">
                    <m:r>
                      <a:rPr lang="en-US" i="1" dirty="0" smtClean="0">
                        <a:latin typeface="Cambria Math" panose="02040503050406030204" pitchFamily="18" charset="0"/>
                      </a:rPr>
                      <m:t>𝑛</m:t>
                    </m:r>
                  </m:oMath>
                </a14:m>
                <a:r>
                  <a:rPr lang="en-US" dirty="0"/>
                  <a:t> universes, we need to use at least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endParaRPr lang="en-US" dirty="0"/>
              </a:p>
              <a:p>
                <a:r>
                  <a:rPr lang="en-US" dirty="0"/>
                  <a:t>To encode terminating recursion, our metalanguage needs stronger recursion</a:t>
                </a:r>
              </a:p>
              <a:p>
                <a:r>
                  <a:rPr lang="en-US" dirty="0"/>
                  <a:t>Technically: Löb’s theorem says that any encoding of a consistent language within itself cannot have a denotation function</a:t>
                </a:r>
              </a:p>
            </p:txBody>
          </p:sp>
        </mc:Choice>
        <mc:Fallback xmlns="">
          <p:sp>
            <p:nvSpPr>
              <p:cNvPr id="3" name="Content Placeholder 2">
                <a:extLst>
                  <a:ext uri="{FF2B5EF4-FFF2-40B4-BE49-F238E27FC236}">
                    <a16:creationId xmlns:a16="http://schemas.microsoft.com/office/drawing/2014/main" id="{FDC3A2EC-6B9B-4805-943F-819073779606}"/>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A3ECD3A-3AAE-44C1-B226-2FBB46BACBE4}"/>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8987D259-7D76-4633-9A1F-B0E45C4C0656}"/>
              </a:ext>
            </a:extLst>
          </p:cNvPr>
          <p:cNvSpPr>
            <a:spLocks noGrp="1"/>
          </p:cNvSpPr>
          <p:nvPr>
            <p:ph type="sldNum" sz="quarter" idx="12"/>
          </p:nvPr>
        </p:nvSpPr>
        <p:spPr/>
        <p:txBody>
          <a:bodyPr/>
          <a:lstStyle/>
          <a:p>
            <a:fld id="{17EDA13C-DD67-4DDE-9561-698874C85DEF}" type="slidenum">
              <a:rPr lang="en-US" smtClean="0"/>
              <a:t>23</a:t>
            </a:fld>
            <a:endParaRPr lang="en-US"/>
          </a:p>
        </p:txBody>
      </p:sp>
    </p:spTree>
    <p:extLst>
      <p:ext uri="{BB962C8B-B14F-4D97-AF65-F5344CB8AC3E}">
        <p14:creationId xmlns:p14="http://schemas.microsoft.com/office/powerpoint/2010/main" val="38755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846E-1FFE-4576-9A6E-6E0F6BDEFE2C}"/>
              </a:ext>
            </a:extLst>
          </p:cNvPr>
          <p:cNvSpPr>
            <a:spLocks noGrp="1"/>
          </p:cNvSpPr>
          <p:nvPr>
            <p:ph type="title"/>
          </p:nvPr>
        </p:nvSpPr>
        <p:spPr/>
        <p:txBody>
          <a:bodyPr/>
          <a:lstStyle/>
          <a:p>
            <a:r>
              <a:rPr lang="en-US" dirty="0"/>
              <a:t>Our Solution</a:t>
            </a:r>
          </a:p>
        </p:txBody>
      </p:sp>
      <p:sp>
        <p:nvSpPr>
          <p:cNvPr id="3" name="Content Placeholder 2">
            <a:extLst>
              <a:ext uri="{FF2B5EF4-FFF2-40B4-BE49-F238E27FC236}">
                <a16:creationId xmlns:a16="http://schemas.microsoft.com/office/drawing/2014/main" id="{FDC3A2EC-6B9B-4805-943F-819073779606}"/>
              </a:ext>
            </a:extLst>
          </p:cNvPr>
          <p:cNvSpPr>
            <a:spLocks noGrp="1"/>
          </p:cNvSpPr>
          <p:nvPr>
            <p:ph idx="1"/>
          </p:nvPr>
        </p:nvSpPr>
        <p:spPr/>
        <p:txBody>
          <a:bodyPr/>
          <a:lstStyle/>
          <a:p>
            <a:pPr>
              <a:lnSpc>
                <a:spcPct val="200000"/>
              </a:lnSpc>
            </a:pPr>
            <a:r>
              <a:rPr lang="en-US" dirty="0"/>
              <a:t>Family of languages</a:t>
            </a:r>
          </a:p>
          <a:p>
            <a:pPr>
              <a:lnSpc>
                <a:spcPct val="200000"/>
              </a:lnSpc>
            </a:pPr>
            <a:r>
              <a:rPr lang="en-US" dirty="0"/>
              <a:t>Family of denotation functions</a:t>
            </a:r>
          </a:p>
          <a:p>
            <a:pPr>
              <a:lnSpc>
                <a:spcPct val="200000"/>
              </a:lnSpc>
            </a:pPr>
            <a:r>
              <a:rPr lang="en-US" dirty="0"/>
              <a:t>Instantiation is done on-the-fly, automatically, behind-the-scenes</a:t>
            </a:r>
          </a:p>
        </p:txBody>
      </p:sp>
      <p:sp>
        <p:nvSpPr>
          <p:cNvPr id="4" name="Date Placeholder 3">
            <a:extLst>
              <a:ext uri="{FF2B5EF4-FFF2-40B4-BE49-F238E27FC236}">
                <a16:creationId xmlns:a16="http://schemas.microsoft.com/office/drawing/2014/main" id="{DA3ECD3A-3AAE-44C1-B226-2FBB46BACBE4}"/>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8987D259-7D76-4633-9A1F-B0E45C4C0656}"/>
              </a:ext>
            </a:extLst>
          </p:cNvPr>
          <p:cNvSpPr>
            <a:spLocks noGrp="1"/>
          </p:cNvSpPr>
          <p:nvPr>
            <p:ph type="sldNum" sz="quarter" idx="12"/>
          </p:nvPr>
        </p:nvSpPr>
        <p:spPr/>
        <p:txBody>
          <a:bodyPr/>
          <a:lstStyle/>
          <a:p>
            <a:fld id="{17EDA13C-DD67-4DDE-9561-698874C85DEF}" type="slidenum">
              <a:rPr lang="en-US" smtClean="0"/>
              <a:t>24</a:t>
            </a:fld>
            <a:endParaRPr lang="en-US"/>
          </a:p>
        </p:txBody>
      </p:sp>
    </p:spTree>
    <p:extLst>
      <p:ext uri="{BB962C8B-B14F-4D97-AF65-F5344CB8AC3E}">
        <p14:creationId xmlns:p14="http://schemas.microsoft.com/office/powerpoint/2010/main" val="1405239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846E-1FFE-4576-9A6E-6E0F6BDEFE2C}"/>
              </a:ext>
            </a:extLst>
          </p:cNvPr>
          <p:cNvSpPr>
            <a:spLocks noGrp="1"/>
          </p:cNvSpPr>
          <p:nvPr>
            <p:ph type="title"/>
          </p:nvPr>
        </p:nvSpPr>
        <p:spPr/>
        <p:txBody>
          <a:bodyPr/>
          <a:lstStyle/>
          <a:p>
            <a:r>
              <a:rPr lang="en-US" dirty="0"/>
              <a:t>Our Solution</a:t>
            </a:r>
          </a:p>
        </p:txBody>
      </p:sp>
      <p:sp>
        <p:nvSpPr>
          <p:cNvPr id="3" name="Content Placeholder 2">
            <a:extLst>
              <a:ext uri="{FF2B5EF4-FFF2-40B4-BE49-F238E27FC236}">
                <a16:creationId xmlns:a16="http://schemas.microsoft.com/office/drawing/2014/main" id="{FDC3A2EC-6B9B-4805-943F-819073779606}"/>
              </a:ext>
            </a:extLst>
          </p:cNvPr>
          <p:cNvSpPr>
            <a:spLocks noGrp="1"/>
          </p:cNvSpPr>
          <p:nvPr>
            <p:ph idx="1"/>
          </p:nvPr>
        </p:nvSpPr>
        <p:spPr>
          <a:xfrm>
            <a:off x="838200" y="1825624"/>
            <a:ext cx="10515600" cy="5032375"/>
          </a:xfrm>
        </p:spPr>
        <p:txBody>
          <a:bodyPr>
            <a:normAutofit/>
          </a:bodyPr>
          <a:lstStyle/>
          <a:p>
            <a:pPr marL="0" indent="0">
              <a:buNone/>
            </a:pPr>
            <a:r>
              <a:rPr lang="en-US" dirty="0"/>
              <a:t>Our family handles:</a:t>
            </a:r>
          </a:p>
          <a:p>
            <a:r>
              <a:rPr lang="en-US" dirty="0"/>
              <a:t>Any </a:t>
            </a:r>
            <a:r>
              <a:rPr lang="en-US" dirty="0" err="1"/>
              <a:t>argumentless</a:t>
            </a:r>
            <a:r>
              <a:rPr lang="en-US" dirty="0"/>
              <a:t> inductive type</a:t>
            </a:r>
          </a:p>
          <a:p>
            <a:r>
              <a:rPr lang="en-US" dirty="0"/>
              <a:t>Any non-dependent </a:t>
            </a:r>
            <a:r>
              <a:rPr lang="en-US" dirty="0" err="1"/>
              <a:t>prenex</a:t>
            </a:r>
            <a:r>
              <a:rPr lang="en-US" dirty="0"/>
              <a:t> polymorphic function</a:t>
            </a:r>
          </a:p>
          <a:p>
            <a:r>
              <a:rPr lang="en-US" dirty="0"/>
              <a:t>Standard: Let binders, Lambdas, Variables, Application</a:t>
            </a:r>
          </a:p>
          <a:p>
            <a:pPr marL="0" indent="0">
              <a:buNone/>
            </a:pPr>
            <a:endParaRPr lang="en-US" dirty="0"/>
          </a:p>
          <a:p>
            <a:pPr marL="0" indent="0">
              <a:buNone/>
            </a:pPr>
            <a:r>
              <a:rPr lang="en-US" dirty="0"/>
              <a:t>Limitations:</a:t>
            </a:r>
          </a:p>
          <a:p>
            <a:r>
              <a:rPr lang="en-US" dirty="0"/>
              <a:t>Named eliminators instead of (co)fixpoints</a:t>
            </a:r>
          </a:p>
          <a:p>
            <a:r>
              <a:rPr lang="en-US" dirty="0"/>
              <a:t>Supported container types: option, list</a:t>
            </a:r>
          </a:p>
          <a:p>
            <a:r>
              <a:rPr lang="en-US" dirty="0"/>
              <a:t>Limited support for side conditions of rewrite lemmas</a:t>
            </a:r>
          </a:p>
        </p:txBody>
      </p:sp>
      <p:sp>
        <p:nvSpPr>
          <p:cNvPr id="4" name="Date Placeholder 3">
            <a:extLst>
              <a:ext uri="{FF2B5EF4-FFF2-40B4-BE49-F238E27FC236}">
                <a16:creationId xmlns:a16="http://schemas.microsoft.com/office/drawing/2014/main" id="{DA3ECD3A-3AAE-44C1-B226-2FBB46BACBE4}"/>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8987D259-7D76-4633-9A1F-B0E45C4C0656}"/>
              </a:ext>
            </a:extLst>
          </p:cNvPr>
          <p:cNvSpPr>
            <a:spLocks noGrp="1"/>
          </p:cNvSpPr>
          <p:nvPr>
            <p:ph type="sldNum" sz="quarter" idx="12"/>
          </p:nvPr>
        </p:nvSpPr>
        <p:spPr/>
        <p:txBody>
          <a:bodyPr/>
          <a:lstStyle/>
          <a:p>
            <a:fld id="{17EDA13C-DD67-4DDE-9561-698874C85DEF}" type="slidenum">
              <a:rPr lang="en-US" smtClean="0"/>
              <a:t>25</a:t>
            </a:fld>
            <a:endParaRPr lang="en-US"/>
          </a:p>
        </p:txBody>
      </p:sp>
    </p:spTree>
    <p:extLst>
      <p:ext uri="{BB962C8B-B14F-4D97-AF65-F5344CB8AC3E}">
        <p14:creationId xmlns:p14="http://schemas.microsoft.com/office/powerpoint/2010/main" val="233850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846E-1FFE-4576-9A6E-6E0F6BDEFE2C}"/>
              </a:ext>
            </a:extLst>
          </p:cNvPr>
          <p:cNvSpPr>
            <a:spLocks noGrp="1"/>
          </p:cNvSpPr>
          <p:nvPr>
            <p:ph type="title"/>
          </p:nvPr>
        </p:nvSpPr>
        <p:spPr/>
        <p:txBody>
          <a:bodyPr/>
          <a:lstStyle/>
          <a:p>
            <a:r>
              <a:rPr lang="en-US" dirty="0"/>
              <a:t>Extending Our Solution (Future Work)</a:t>
            </a:r>
          </a:p>
        </p:txBody>
      </p:sp>
      <p:sp>
        <p:nvSpPr>
          <p:cNvPr id="3" name="Content Placeholder 2">
            <a:extLst>
              <a:ext uri="{FF2B5EF4-FFF2-40B4-BE49-F238E27FC236}">
                <a16:creationId xmlns:a16="http://schemas.microsoft.com/office/drawing/2014/main" id="{FDC3A2EC-6B9B-4805-943F-819073779606}"/>
              </a:ext>
            </a:extLst>
          </p:cNvPr>
          <p:cNvSpPr>
            <a:spLocks noGrp="1"/>
          </p:cNvSpPr>
          <p:nvPr>
            <p:ph idx="1"/>
          </p:nvPr>
        </p:nvSpPr>
        <p:spPr/>
        <p:txBody>
          <a:bodyPr/>
          <a:lstStyle/>
          <a:p>
            <a:r>
              <a:rPr lang="en-US" dirty="0"/>
              <a:t>Family of languages</a:t>
            </a:r>
          </a:p>
          <a:p>
            <a:r>
              <a:rPr lang="en-US" dirty="0"/>
              <a:t>Family of denotation functions</a:t>
            </a:r>
          </a:p>
          <a:p>
            <a:pPr marL="0" indent="0">
              <a:buNone/>
            </a:pPr>
            <a:r>
              <a:rPr lang="en-US" dirty="0"/>
              <a:t>Goal:</a:t>
            </a:r>
          </a:p>
          <a:p>
            <a:r>
              <a:rPr lang="en-US" dirty="0"/>
              <a:t>A family that is broad enough to handle all finite fragments of Coq</a:t>
            </a:r>
          </a:p>
          <a:p>
            <a:r>
              <a:rPr lang="en-US" dirty="0"/>
              <a:t>Each language in the family would itself require a larger language, still within the family, to encode it</a:t>
            </a:r>
          </a:p>
          <a:p>
            <a:r>
              <a:rPr lang="en-US" dirty="0"/>
              <a:t>Entire family could be encoded, as a family, using universe polymorphism</a:t>
            </a:r>
          </a:p>
        </p:txBody>
      </p:sp>
      <p:sp>
        <p:nvSpPr>
          <p:cNvPr id="4" name="Date Placeholder 3">
            <a:extLst>
              <a:ext uri="{FF2B5EF4-FFF2-40B4-BE49-F238E27FC236}">
                <a16:creationId xmlns:a16="http://schemas.microsoft.com/office/drawing/2014/main" id="{DA3ECD3A-3AAE-44C1-B226-2FBB46BACBE4}"/>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8987D259-7D76-4633-9A1F-B0E45C4C0656}"/>
              </a:ext>
            </a:extLst>
          </p:cNvPr>
          <p:cNvSpPr>
            <a:spLocks noGrp="1"/>
          </p:cNvSpPr>
          <p:nvPr>
            <p:ph type="sldNum" sz="quarter" idx="12"/>
          </p:nvPr>
        </p:nvSpPr>
        <p:spPr/>
        <p:txBody>
          <a:bodyPr/>
          <a:lstStyle/>
          <a:p>
            <a:fld id="{17EDA13C-DD67-4DDE-9561-698874C85DEF}" type="slidenum">
              <a:rPr lang="en-US" smtClean="0"/>
              <a:t>26</a:t>
            </a:fld>
            <a:endParaRPr lang="en-US"/>
          </a:p>
        </p:txBody>
      </p:sp>
    </p:spTree>
    <p:extLst>
      <p:ext uri="{BB962C8B-B14F-4D97-AF65-F5344CB8AC3E}">
        <p14:creationId xmlns:p14="http://schemas.microsoft.com/office/powerpoint/2010/main" val="32970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7205-1322-41E1-A36B-1317800B1A30}"/>
              </a:ext>
            </a:extLst>
          </p:cNvPr>
          <p:cNvSpPr>
            <a:spLocks noGrp="1"/>
          </p:cNvSpPr>
          <p:nvPr>
            <p:ph type="title"/>
          </p:nvPr>
        </p:nvSpPr>
        <p:spPr/>
        <p:txBody>
          <a:bodyPr/>
          <a:lstStyle/>
          <a:p>
            <a:r>
              <a:rPr lang="en-US" dirty="0"/>
              <a:t>Autogenerating Family Instantiations</a:t>
            </a:r>
          </a:p>
        </p:txBody>
      </p:sp>
      <p:sp>
        <p:nvSpPr>
          <p:cNvPr id="3" name="Content Placeholder 2">
            <a:extLst>
              <a:ext uri="{FF2B5EF4-FFF2-40B4-BE49-F238E27FC236}">
                <a16:creationId xmlns:a16="http://schemas.microsoft.com/office/drawing/2014/main" id="{7F324E1B-6DF7-4F03-AADD-2D0B09B44893}"/>
              </a:ext>
            </a:extLst>
          </p:cNvPr>
          <p:cNvSpPr>
            <a:spLocks noGrp="1"/>
          </p:cNvSpPr>
          <p:nvPr>
            <p:ph idx="1"/>
          </p:nvPr>
        </p:nvSpPr>
        <p:spPr>
          <a:xfrm>
            <a:off x="838200" y="1825624"/>
            <a:ext cx="11353800" cy="5032375"/>
          </a:xfrm>
        </p:spPr>
        <p:txBody>
          <a:bodyPr>
            <a:noAutofit/>
          </a:bodyPr>
          <a:lstStyle/>
          <a:p>
            <a:pPr marL="0" indent="0">
              <a:buNone/>
            </a:pPr>
            <a:r>
              <a:rPr lang="en-US" dirty="0">
                <a:solidFill>
                  <a:srgbClr val="E36209"/>
                </a:solidFill>
                <a:latin typeface="Consolas" panose="020B0609020204030204" pitchFamily="49" charset="0"/>
                <a:cs typeface="Courier New" panose="02070309020205020404" pitchFamily="49" charset="0"/>
              </a:rPr>
              <a:t>Inductive</a:t>
            </a:r>
            <a:r>
              <a:rPr lang="en-US" dirty="0">
                <a:latin typeface="Consolas" panose="020B0609020204030204" pitchFamily="49" charset="0"/>
                <a:cs typeface="Courier New" panose="02070309020205020404" pitchFamily="49" charset="0"/>
              </a:rPr>
              <a:t> base : </a:t>
            </a:r>
            <a:r>
              <a:rPr lang="en-US" dirty="0">
                <a:solidFill>
                  <a:srgbClr val="D73A49"/>
                </a:solidFill>
                <a:latin typeface="Consolas" panose="020B0609020204030204" pitchFamily="49" charset="0"/>
                <a:cs typeface="Courier New" panose="02070309020205020404" pitchFamily="49" charset="0"/>
              </a:rPr>
              <a:t>Type</a:t>
            </a:r>
            <a:r>
              <a:rPr lang="en-US" dirty="0">
                <a:latin typeface="Consolas" panose="020B0609020204030204" pitchFamily="49" charset="0"/>
                <a:cs typeface="Courier New" panose="02070309020205020404" pitchFamily="49" charset="0"/>
              </a:rPr>
              <a:t> := </a:t>
            </a:r>
            <a:r>
              <a:rPr lang="en-US" dirty="0" err="1">
                <a:latin typeface="Consolas" panose="020B0609020204030204" pitchFamily="49" charset="0"/>
                <a:cs typeface="Courier New" panose="02070309020205020404" pitchFamily="49" charset="0"/>
              </a:rPr>
              <a:t>Bnat</a:t>
            </a:r>
            <a:r>
              <a:rPr lang="en-US" dirty="0">
                <a:latin typeface="Consolas" panose="020B0609020204030204" pitchFamily="49" charset="0"/>
                <a:cs typeface="Courier New" panose="02070309020205020404" pitchFamily="49" charset="0"/>
              </a:rPr>
              <a:t>.</a:t>
            </a:r>
            <a:r>
              <a:rPr lang="en-US" dirty="0">
                <a:solidFill>
                  <a:srgbClr val="8B949E"/>
                </a:solidFill>
                <a:latin typeface="Consolas" panose="020B0609020204030204" pitchFamily="49" charset="0"/>
                <a:cs typeface="Courier New" panose="02070309020205020404" pitchFamily="49" charset="0"/>
              </a:rPr>
              <a:t>(*non-function types*)</a:t>
            </a:r>
          </a:p>
          <a:p>
            <a:pPr marL="0" indent="0">
              <a:buNone/>
            </a:pPr>
            <a:r>
              <a:rPr lang="en-US" dirty="0">
                <a:solidFill>
                  <a:srgbClr val="E36209"/>
                </a:solidFill>
                <a:latin typeface="Consolas" panose="020B0609020204030204" pitchFamily="49" charset="0"/>
                <a:cs typeface="Courier New" panose="02070309020205020404" pitchFamily="49" charset="0"/>
              </a:rPr>
              <a:t>Inductive</a:t>
            </a:r>
            <a:r>
              <a:rPr lang="en-US" dirty="0">
                <a:latin typeface="Consolas" panose="020B0609020204030204" pitchFamily="49" charset="0"/>
                <a:cs typeface="Courier New" panose="02070309020205020404" pitchFamily="49" charset="0"/>
              </a:rPr>
              <a:t> ident: type base -&gt; </a:t>
            </a:r>
            <a:r>
              <a:rPr lang="en-US" dirty="0">
                <a:solidFill>
                  <a:srgbClr val="D73A49"/>
                </a:solidFill>
                <a:latin typeface="Consolas" panose="020B0609020204030204" pitchFamily="49" charset="0"/>
                <a:cs typeface="Courier New" panose="02070309020205020404" pitchFamily="49" charset="0"/>
              </a:rPr>
              <a:t>Type</a:t>
            </a:r>
            <a:r>
              <a:rPr lang="en-US" dirty="0">
                <a:latin typeface="Consolas" panose="020B0609020204030204" pitchFamily="49" charset="0"/>
                <a:cs typeface="Courier New" panose="02070309020205020404" pitchFamily="49" charset="0"/>
              </a:rPr>
              <a:t> :=</a:t>
            </a:r>
            <a:r>
              <a:rPr lang="en-US" dirty="0">
                <a:solidFill>
                  <a:srgbClr val="8B949E"/>
                </a:solidFill>
                <a:latin typeface="Consolas" panose="020B0609020204030204" pitchFamily="49" charset="0"/>
                <a:cs typeface="Courier New" panose="02070309020205020404" pitchFamily="49" charset="0"/>
              </a:rPr>
              <a:t>(* constants *)</a:t>
            </a:r>
          </a:p>
          <a:p>
            <a:pPr marL="0" indent="0">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iO</a:t>
            </a:r>
            <a:r>
              <a:rPr lang="en-US" dirty="0">
                <a:latin typeface="Consolas" panose="020B0609020204030204" pitchFamily="49" charset="0"/>
                <a:cs typeface="Courier New" panose="02070309020205020404" pitchFamily="49" charset="0"/>
              </a:rPr>
              <a:t>   : ident </a:t>
            </a:r>
            <a:r>
              <a:rPr lang="en-US" dirty="0" err="1">
                <a:latin typeface="Consolas" panose="020B0609020204030204" pitchFamily="49" charset="0"/>
                <a:cs typeface="Courier New" panose="02070309020205020404" pitchFamily="49" charset="0"/>
              </a:rPr>
              <a:t>Bnat</a:t>
            </a:r>
            <a:r>
              <a:rPr lang="en-US" dirty="0">
                <a:latin typeface="Consolas" panose="020B0609020204030204" pitchFamily="49" charset="0"/>
                <a:cs typeface="Courier New" panose="02070309020205020404" pitchFamily="49" charset="0"/>
              </a:rPr>
              <a:t> </a:t>
            </a:r>
          </a:p>
          <a:p>
            <a:pPr marL="0" indent="0">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iS</a:t>
            </a:r>
            <a:r>
              <a:rPr lang="en-US" dirty="0">
                <a:latin typeface="Consolas" panose="020B0609020204030204" pitchFamily="49" charset="0"/>
                <a:cs typeface="Courier New" panose="02070309020205020404" pitchFamily="49" charset="0"/>
              </a:rPr>
              <a:t>   : ident (</a:t>
            </a:r>
            <a:r>
              <a:rPr lang="en-US" dirty="0" err="1">
                <a:latin typeface="Consolas" panose="020B0609020204030204" pitchFamily="49" charset="0"/>
                <a:cs typeface="Courier New" panose="02070309020205020404" pitchFamily="49" charset="0"/>
              </a:rPr>
              <a:t>Bnat</a:t>
            </a:r>
            <a:r>
              <a:rPr lang="en-US" dirty="0">
                <a:latin typeface="Consolas" panose="020B0609020204030204" pitchFamily="49" charset="0"/>
                <a:cs typeface="Courier New" panose="02070309020205020404" pitchFamily="49" charset="0"/>
              </a:rPr>
              <a:t> -&gt; </a:t>
            </a:r>
            <a:r>
              <a:rPr lang="en-US" dirty="0" err="1">
                <a:latin typeface="Consolas" panose="020B0609020204030204" pitchFamily="49" charset="0"/>
                <a:cs typeface="Courier New" panose="02070309020205020404" pitchFamily="49" charset="0"/>
              </a:rPr>
              <a:t>Bnat</a:t>
            </a:r>
            <a:r>
              <a:rPr lang="en-US" dirty="0">
                <a:latin typeface="Consolas" panose="020B0609020204030204" pitchFamily="49" charset="0"/>
                <a:cs typeface="Courier New" panose="02070309020205020404" pitchFamily="49" charset="0"/>
              </a:rPr>
              <a:t>)</a:t>
            </a:r>
          </a:p>
          <a:p>
            <a:pPr marL="0" indent="0">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iadd</a:t>
            </a:r>
            <a:r>
              <a:rPr lang="en-US" dirty="0">
                <a:latin typeface="Consolas" panose="020B0609020204030204" pitchFamily="49" charset="0"/>
                <a:cs typeface="Courier New" panose="02070309020205020404" pitchFamily="49" charset="0"/>
              </a:rPr>
              <a:t> : ident (</a:t>
            </a:r>
            <a:r>
              <a:rPr lang="en-US" dirty="0" err="1">
                <a:latin typeface="Consolas" panose="020B0609020204030204" pitchFamily="49" charset="0"/>
                <a:cs typeface="Courier New" panose="02070309020205020404" pitchFamily="49" charset="0"/>
              </a:rPr>
              <a:t>Bnat</a:t>
            </a:r>
            <a:r>
              <a:rPr lang="en-US" dirty="0">
                <a:latin typeface="Consolas" panose="020B0609020204030204" pitchFamily="49" charset="0"/>
                <a:cs typeface="Courier New" panose="02070309020205020404" pitchFamily="49" charset="0"/>
              </a:rPr>
              <a:t> -&gt; </a:t>
            </a:r>
            <a:r>
              <a:rPr lang="en-US" dirty="0" err="1">
                <a:latin typeface="Consolas" panose="020B0609020204030204" pitchFamily="49" charset="0"/>
                <a:cs typeface="Courier New" panose="02070309020205020404" pitchFamily="49" charset="0"/>
              </a:rPr>
              <a:t>Bnat</a:t>
            </a:r>
            <a:r>
              <a:rPr lang="en-US" dirty="0">
                <a:latin typeface="Consolas" panose="020B0609020204030204" pitchFamily="49" charset="0"/>
                <a:cs typeface="Courier New" panose="02070309020205020404" pitchFamily="49" charset="0"/>
              </a:rPr>
              <a:t> -&gt; </a:t>
            </a:r>
            <a:r>
              <a:rPr lang="en-US" dirty="0" err="1">
                <a:latin typeface="Consolas" panose="020B0609020204030204" pitchFamily="49" charset="0"/>
                <a:cs typeface="Courier New" panose="02070309020205020404" pitchFamily="49" charset="0"/>
              </a:rPr>
              <a:t>Bnat</a:t>
            </a:r>
            <a:r>
              <a:rPr lang="en-US" dirty="0">
                <a:latin typeface="Consolas" panose="020B0609020204030204" pitchFamily="49" charset="0"/>
                <a:cs typeface="Courier New" panose="02070309020205020404" pitchFamily="49" charset="0"/>
              </a:rPr>
              <a:t>).</a:t>
            </a:r>
          </a:p>
          <a:p>
            <a:pPr marL="0" indent="0">
              <a:buNone/>
            </a:pPr>
            <a:r>
              <a:rPr lang="en-US" dirty="0">
                <a:solidFill>
                  <a:srgbClr val="E36209"/>
                </a:solidFill>
                <a:latin typeface="Consolas" panose="020B0609020204030204" pitchFamily="49" charset="0"/>
                <a:cs typeface="Courier New" panose="02070309020205020404" pitchFamily="49" charset="0"/>
              </a:rPr>
              <a:t>Definition</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base_interp</a:t>
            </a:r>
            <a:r>
              <a:rPr lang="en-US" dirty="0">
                <a:latin typeface="Consolas" panose="020B0609020204030204" pitchFamily="49" charset="0"/>
                <a:cs typeface="Courier New" panose="02070309020205020404" pitchFamily="49" charset="0"/>
              </a:rPr>
              <a:t> (ty : type base) : </a:t>
            </a:r>
            <a:r>
              <a:rPr lang="en-US" dirty="0">
                <a:solidFill>
                  <a:srgbClr val="D73A49"/>
                </a:solidFill>
                <a:latin typeface="Consolas" panose="020B0609020204030204" pitchFamily="49" charset="0"/>
                <a:cs typeface="Courier New" panose="02070309020205020404" pitchFamily="49" charset="0"/>
              </a:rPr>
              <a:t>Type</a:t>
            </a:r>
            <a:r>
              <a:rPr lang="en-US" dirty="0">
                <a:latin typeface="Consolas" panose="020B0609020204030204" pitchFamily="49" charset="0"/>
                <a:cs typeface="Courier New" panose="02070309020205020404" pitchFamily="49" charset="0"/>
              </a:rPr>
              <a:t>.</a:t>
            </a:r>
          </a:p>
          <a:p>
            <a:pPr marL="0" indent="0">
              <a:buNone/>
            </a:pPr>
            <a:r>
              <a:rPr lang="en-US" dirty="0">
                <a:solidFill>
                  <a:srgbClr val="E36209"/>
                </a:solidFill>
                <a:latin typeface="Consolas" panose="020B0609020204030204" pitchFamily="49" charset="0"/>
                <a:cs typeface="Courier New" panose="02070309020205020404" pitchFamily="49" charset="0"/>
              </a:rPr>
              <a:t>Definition</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ident_interp</a:t>
            </a:r>
            <a:r>
              <a:rPr lang="en-US" dirty="0">
                <a:latin typeface="Consolas" panose="020B0609020204030204" pitchFamily="49" charset="0"/>
                <a:cs typeface="Courier New" panose="02070309020205020404" pitchFamily="49" charset="0"/>
              </a:rPr>
              <a:t> {t} (</a:t>
            </a:r>
            <a:r>
              <a:rPr lang="en-US" dirty="0" err="1">
                <a:latin typeface="Consolas" panose="020B0609020204030204" pitchFamily="49" charset="0"/>
                <a:cs typeface="Courier New" panose="02070309020205020404" pitchFamily="49" charset="0"/>
              </a:rPr>
              <a:t>idc</a:t>
            </a:r>
            <a:r>
              <a:rPr lang="en-US" dirty="0">
                <a:latin typeface="Consolas" panose="020B0609020204030204" pitchFamily="49" charset="0"/>
                <a:cs typeface="Courier New" panose="02070309020205020404" pitchFamily="49" charset="0"/>
              </a:rPr>
              <a:t> : ident t)</a:t>
            </a:r>
          </a:p>
          <a:p>
            <a:pPr marL="0" indent="0">
              <a:buNone/>
            </a:pPr>
            <a:r>
              <a:rPr lang="en-US" dirty="0">
                <a:latin typeface="Consolas" panose="020B0609020204030204" pitchFamily="49" charset="0"/>
                <a:cs typeface="Courier New" panose="02070309020205020404" pitchFamily="49" charset="0"/>
              </a:rPr>
              <a:t>  : </a:t>
            </a:r>
            <a:r>
              <a:rPr lang="en-US" dirty="0" err="1">
                <a:latin typeface="Consolas" panose="020B0609020204030204" pitchFamily="49" charset="0"/>
                <a:cs typeface="Courier New" panose="02070309020205020404" pitchFamily="49" charset="0"/>
              </a:rPr>
              <a:t>type.interp</a:t>
            </a: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base_interp</a:t>
            </a:r>
            <a:r>
              <a:rPr lang="en-US" dirty="0">
                <a:latin typeface="Consolas" panose="020B0609020204030204" pitchFamily="49" charset="0"/>
                <a:cs typeface="Courier New" panose="02070309020205020404" pitchFamily="49" charset="0"/>
              </a:rPr>
              <a:t> t.</a:t>
            </a:r>
          </a:p>
          <a:p>
            <a:pPr marL="0" indent="0">
              <a:buNone/>
            </a:pPr>
            <a:r>
              <a:rPr lang="en-US" dirty="0">
                <a:cs typeface="Courier New" panose="02070309020205020404" pitchFamily="49" charset="0"/>
              </a:rPr>
              <a:t>…</a:t>
            </a:r>
          </a:p>
        </p:txBody>
      </p:sp>
      <p:sp>
        <p:nvSpPr>
          <p:cNvPr id="4" name="Date Placeholder 3">
            <a:extLst>
              <a:ext uri="{FF2B5EF4-FFF2-40B4-BE49-F238E27FC236}">
                <a16:creationId xmlns:a16="http://schemas.microsoft.com/office/drawing/2014/main" id="{5A2CDF26-54DE-4E1D-AAF0-243B8C8CCBF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557B7813-AB5F-4BF5-9EF4-3D3AD1210AF8}"/>
              </a:ext>
            </a:extLst>
          </p:cNvPr>
          <p:cNvSpPr>
            <a:spLocks noGrp="1"/>
          </p:cNvSpPr>
          <p:nvPr>
            <p:ph type="sldNum" sz="quarter" idx="12"/>
          </p:nvPr>
        </p:nvSpPr>
        <p:spPr/>
        <p:txBody>
          <a:bodyPr/>
          <a:lstStyle/>
          <a:p>
            <a:fld id="{17EDA13C-DD67-4DDE-9561-698874C85DEF}" type="slidenum">
              <a:rPr lang="en-US" smtClean="0"/>
              <a:t>27</a:t>
            </a:fld>
            <a:endParaRPr lang="en-US"/>
          </a:p>
        </p:txBody>
      </p:sp>
    </p:spTree>
    <p:extLst>
      <p:ext uri="{BB962C8B-B14F-4D97-AF65-F5344CB8AC3E}">
        <p14:creationId xmlns:p14="http://schemas.microsoft.com/office/powerpoint/2010/main" val="69761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7205-1322-41E1-A36B-1317800B1A30}"/>
              </a:ext>
            </a:extLst>
          </p:cNvPr>
          <p:cNvSpPr>
            <a:spLocks noGrp="1"/>
          </p:cNvSpPr>
          <p:nvPr>
            <p:ph type="title"/>
          </p:nvPr>
        </p:nvSpPr>
        <p:spPr/>
        <p:txBody>
          <a:bodyPr/>
          <a:lstStyle/>
          <a:p>
            <a:r>
              <a:rPr lang="en-US" dirty="0"/>
              <a:t>Families</a:t>
            </a:r>
          </a:p>
        </p:txBody>
      </p:sp>
      <p:sp>
        <p:nvSpPr>
          <p:cNvPr id="3" name="Content Placeholder 2">
            <a:extLst>
              <a:ext uri="{FF2B5EF4-FFF2-40B4-BE49-F238E27FC236}">
                <a16:creationId xmlns:a16="http://schemas.microsoft.com/office/drawing/2014/main" id="{7F324E1B-6DF7-4F03-AADD-2D0B09B44893}"/>
              </a:ext>
            </a:extLst>
          </p:cNvPr>
          <p:cNvSpPr>
            <a:spLocks noGrp="1"/>
          </p:cNvSpPr>
          <p:nvPr>
            <p:ph idx="1"/>
          </p:nvPr>
        </p:nvSpPr>
        <p:spPr>
          <a:xfrm>
            <a:off x="838200" y="1825624"/>
            <a:ext cx="11353800" cy="5032375"/>
          </a:xfrm>
        </p:spPr>
        <p:txBody>
          <a:bodyPr>
            <a:noAutofit/>
          </a:bodyPr>
          <a:lstStyle/>
          <a:p>
            <a:pPr marL="0" indent="0">
              <a:buNone/>
            </a:pPr>
            <a:r>
              <a:rPr lang="en-US" dirty="0">
                <a:solidFill>
                  <a:srgbClr val="E36209"/>
                </a:solidFill>
                <a:latin typeface="Consolas" panose="020B0609020204030204" pitchFamily="49" charset="0"/>
                <a:cs typeface="Courier New" panose="02070309020205020404" pitchFamily="49" charset="0"/>
              </a:rPr>
              <a:t>Inductive</a:t>
            </a:r>
            <a:r>
              <a:rPr lang="en-US" dirty="0">
                <a:latin typeface="Consolas" panose="020B0609020204030204" pitchFamily="49" charset="0"/>
                <a:cs typeface="Courier New" panose="02070309020205020404" pitchFamily="49" charset="0"/>
              </a:rPr>
              <a:t> type (base : Type) : </a:t>
            </a:r>
            <a:r>
              <a:rPr lang="en-US" dirty="0">
                <a:solidFill>
                  <a:srgbClr val="D73A49"/>
                </a:solidFill>
                <a:latin typeface="Consolas" panose="020B0609020204030204" pitchFamily="49" charset="0"/>
                <a:cs typeface="Courier New" panose="02070309020205020404" pitchFamily="49" charset="0"/>
              </a:rPr>
              <a:t>Type</a:t>
            </a:r>
          </a:p>
          <a:p>
            <a:pPr marL="0" indent="0">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type_base</a:t>
            </a:r>
            <a:r>
              <a:rPr lang="en-US" dirty="0">
                <a:latin typeface="Consolas" panose="020B0609020204030204" pitchFamily="49" charset="0"/>
                <a:cs typeface="Courier New" panose="02070309020205020404" pitchFamily="49" charset="0"/>
              </a:rPr>
              <a:t> (t : base) | arrow (s d : type base).</a:t>
            </a:r>
          </a:p>
          <a:p>
            <a:pPr marL="0" indent="0">
              <a:buNone/>
            </a:pPr>
            <a:r>
              <a:rPr lang="en-US" dirty="0">
                <a:solidFill>
                  <a:srgbClr val="E36209"/>
                </a:solidFill>
                <a:latin typeface="Consolas" panose="020B0609020204030204" pitchFamily="49" charset="0"/>
                <a:cs typeface="Courier New" panose="02070309020205020404" pitchFamily="49" charset="0"/>
              </a:rPr>
              <a:t>Inductive</a:t>
            </a:r>
            <a:r>
              <a:rPr lang="en-US" dirty="0">
                <a:latin typeface="Consolas" panose="020B0609020204030204" pitchFamily="49" charset="0"/>
                <a:cs typeface="Courier New" panose="02070309020205020404" pitchFamily="49" charset="0"/>
              </a:rPr>
              <a:t> expr {base ident var}: type base -&gt; </a:t>
            </a:r>
            <a:r>
              <a:rPr lang="en-US" dirty="0">
                <a:solidFill>
                  <a:srgbClr val="D73A49"/>
                </a:solidFill>
                <a:latin typeface="Consolas" panose="020B0609020204030204" pitchFamily="49" charset="0"/>
                <a:cs typeface="Courier New" panose="02070309020205020404" pitchFamily="49" charset="0"/>
              </a:rPr>
              <a:t>Type</a:t>
            </a:r>
            <a:r>
              <a:rPr lang="en-US" dirty="0">
                <a:latin typeface="Consolas" panose="020B0609020204030204" pitchFamily="49" charset="0"/>
                <a:cs typeface="Courier New" panose="02070309020205020404" pitchFamily="49" charset="0"/>
              </a:rPr>
              <a:t>:=</a:t>
            </a:r>
          </a:p>
          <a:p>
            <a:pPr marL="0" indent="0">
              <a:buNone/>
            </a:pPr>
            <a:r>
              <a:rPr lang="en-US" dirty="0">
                <a:latin typeface="Consolas" panose="020B0609020204030204" pitchFamily="49" charset="0"/>
                <a:cs typeface="Courier New" panose="02070309020205020404" pitchFamily="49" charset="0"/>
              </a:rPr>
              <a:t>| Ident {t} (_ : ident t)</a:t>
            </a:r>
          </a:p>
          <a:p>
            <a:pPr marL="0" indent="0">
              <a:buNone/>
            </a:pPr>
            <a:r>
              <a:rPr lang="en-US" dirty="0">
                <a:latin typeface="Consolas" panose="020B0609020204030204" pitchFamily="49" charset="0"/>
                <a:cs typeface="Courier New" panose="02070309020205020404" pitchFamily="49" charset="0"/>
              </a:rPr>
              <a:t>| App …</a:t>
            </a:r>
          </a:p>
          <a:p>
            <a:pPr marL="0" indent="0">
              <a:buNone/>
            </a:pPr>
            <a:r>
              <a:rPr lang="en-US" dirty="0">
                <a:latin typeface="Consolas" panose="020B0609020204030204" pitchFamily="49" charset="0"/>
                <a:cs typeface="Courier New" panose="02070309020205020404" pitchFamily="49" charset="0"/>
              </a:rPr>
              <a:t>| Abs …</a:t>
            </a:r>
          </a:p>
          <a:p>
            <a:pPr marL="0" indent="0">
              <a:buNone/>
            </a:pPr>
            <a:r>
              <a:rPr lang="en-US" dirty="0">
                <a:latin typeface="Consolas" panose="020B0609020204030204" pitchFamily="49" charset="0"/>
                <a:cs typeface="Courier New" panose="02070309020205020404" pitchFamily="49" charset="0"/>
              </a:rPr>
              <a:t>| Var …</a:t>
            </a:r>
          </a:p>
          <a:p>
            <a:pPr marL="0" indent="0">
              <a:buNone/>
            </a:pPr>
            <a:r>
              <a:rPr lang="en-US" dirty="0">
                <a:latin typeface="Consolas" panose="020B0609020204030204" pitchFamily="49" charset="0"/>
                <a:cs typeface="Courier New" panose="02070309020205020404" pitchFamily="49" charset="0"/>
              </a:rPr>
              <a:t>| </a:t>
            </a:r>
            <a:r>
              <a:rPr lang="en-US" dirty="0" err="1">
                <a:latin typeface="Consolas" panose="020B0609020204030204" pitchFamily="49" charset="0"/>
                <a:cs typeface="Courier New" panose="02070309020205020404" pitchFamily="49" charset="0"/>
              </a:rPr>
              <a:t>LetIn</a:t>
            </a:r>
            <a:r>
              <a:rPr lang="en-US" dirty="0">
                <a:latin typeface="Consolas" panose="020B0609020204030204" pitchFamily="49" charset="0"/>
                <a:cs typeface="Courier New" panose="02070309020205020404" pitchFamily="49" charset="0"/>
              </a:rPr>
              <a:t> …</a:t>
            </a:r>
          </a:p>
          <a:p>
            <a:pPr marL="0" indent="0">
              <a:buNone/>
            </a:pPr>
            <a:r>
              <a:rPr lang="en-US" dirty="0">
                <a:latin typeface="Consolas" panose="020B0609020204030204" pitchFamily="49" charset="0"/>
                <a:cs typeface="Courier New" panose="02070309020205020404" pitchFamily="49" charset="0"/>
              </a:rPr>
              <a:t>.</a:t>
            </a:r>
          </a:p>
        </p:txBody>
      </p:sp>
      <p:sp>
        <p:nvSpPr>
          <p:cNvPr id="4" name="Date Placeholder 3">
            <a:extLst>
              <a:ext uri="{FF2B5EF4-FFF2-40B4-BE49-F238E27FC236}">
                <a16:creationId xmlns:a16="http://schemas.microsoft.com/office/drawing/2014/main" id="{5A2CDF26-54DE-4E1D-AAF0-243B8C8CCBF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557B7813-AB5F-4BF5-9EF4-3D3AD1210AF8}"/>
              </a:ext>
            </a:extLst>
          </p:cNvPr>
          <p:cNvSpPr>
            <a:spLocks noGrp="1"/>
          </p:cNvSpPr>
          <p:nvPr>
            <p:ph type="sldNum" sz="quarter" idx="12"/>
          </p:nvPr>
        </p:nvSpPr>
        <p:spPr/>
        <p:txBody>
          <a:bodyPr/>
          <a:lstStyle/>
          <a:p>
            <a:fld id="{17EDA13C-DD67-4DDE-9561-698874C85DEF}" type="slidenum">
              <a:rPr lang="en-US" smtClean="0"/>
              <a:t>28</a:t>
            </a:fld>
            <a:endParaRPr lang="en-US"/>
          </a:p>
        </p:txBody>
      </p:sp>
    </p:spTree>
    <p:extLst>
      <p:ext uri="{BB962C8B-B14F-4D97-AF65-F5344CB8AC3E}">
        <p14:creationId xmlns:p14="http://schemas.microsoft.com/office/powerpoint/2010/main" val="652183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C3AF-011A-4340-9158-1C60264A5D7A}"/>
              </a:ext>
            </a:extLst>
          </p:cNvPr>
          <p:cNvSpPr>
            <a:spLocks noGrp="1"/>
          </p:cNvSpPr>
          <p:nvPr>
            <p:ph type="title"/>
          </p:nvPr>
        </p:nvSpPr>
        <p:spPr/>
        <p:txBody>
          <a:bodyPr/>
          <a:lstStyle/>
          <a:p>
            <a:r>
              <a:rPr lang="en-US" dirty="0"/>
              <a:t>Why isn’t there an off-the-shelf solution?</a:t>
            </a:r>
          </a:p>
        </p:txBody>
      </p:sp>
      <p:sp>
        <p:nvSpPr>
          <p:cNvPr id="3" name="Content Placeholder 2">
            <a:extLst>
              <a:ext uri="{FF2B5EF4-FFF2-40B4-BE49-F238E27FC236}">
                <a16:creationId xmlns:a16="http://schemas.microsoft.com/office/drawing/2014/main" id="{2B0861E1-06F7-4D86-8852-9D228C4D739D}"/>
              </a:ext>
            </a:extLst>
          </p:cNvPr>
          <p:cNvSpPr>
            <a:spLocks noGrp="1"/>
          </p:cNvSpPr>
          <p:nvPr>
            <p:ph idx="1"/>
          </p:nvPr>
        </p:nvSpPr>
        <p:spPr>
          <a:xfrm>
            <a:off x="838200" y="1825625"/>
            <a:ext cx="10674928" cy="4351338"/>
          </a:xfrm>
        </p:spPr>
        <p:txBody>
          <a:bodyPr>
            <a:normAutofit/>
          </a:bodyPr>
          <a:lstStyle/>
          <a:p>
            <a:pPr marL="0" indent="0">
              <a:lnSpc>
                <a:spcPct val="150000"/>
              </a:lnSpc>
              <a:buNone/>
            </a:pPr>
            <a:r>
              <a:rPr lang="en-US" dirty="0"/>
              <a:t>Two Issues:</a:t>
            </a:r>
          </a:p>
          <a:p>
            <a:pPr>
              <a:lnSpc>
                <a:spcPct val="150000"/>
              </a:lnSpc>
            </a:pPr>
            <a:r>
              <a:rPr lang="en-US" dirty="0"/>
              <a:t>Reflective solutions are often hard to use</a:t>
            </a:r>
          </a:p>
          <a:p>
            <a:pPr marL="0" indent="0" algn="r">
              <a:lnSpc>
                <a:spcPct val="100000"/>
              </a:lnSpc>
              <a:spcBef>
                <a:spcPts val="0"/>
              </a:spcBef>
              <a:buNone/>
            </a:pPr>
            <a:r>
              <a:rPr lang="en-US" dirty="0"/>
              <a:t>(solved: automate boilerplate)</a:t>
            </a:r>
          </a:p>
          <a:p>
            <a:pPr>
              <a:lnSpc>
                <a:spcPct val="150000"/>
              </a:lnSpc>
            </a:pPr>
            <a:r>
              <a:rPr lang="en-US" dirty="0"/>
              <a:t>Any given reflective solution can’t handle the full logic</a:t>
            </a:r>
          </a:p>
          <a:p>
            <a:pPr marL="0" indent="0" algn="r">
              <a:lnSpc>
                <a:spcPct val="100000"/>
              </a:lnSpc>
              <a:spcBef>
                <a:spcPts val="0"/>
              </a:spcBef>
              <a:buNone/>
            </a:pPr>
            <a:r>
              <a:rPr lang="en-US" dirty="0"/>
              <a:t>(solved: use a family instead)</a:t>
            </a:r>
          </a:p>
        </p:txBody>
      </p:sp>
      <p:sp>
        <p:nvSpPr>
          <p:cNvPr id="4" name="Date Placeholder 3">
            <a:extLst>
              <a:ext uri="{FF2B5EF4-FFF2-40B4-BE49-F238E27FC236}">
                <a16:creationId xmlns:a16="http://schemas.microsoft.com/office/drawing/2014/main" id="{9BFE4C29-CDB2-463B-BCCC-C5ECC8FAA17D}"/>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3D24CA34-7F84-4056-8F68-38183B340C4A}"/>
              </a:ext>
            </a:extLst>
          </p:cNvPr>
          <p:cNvSpPr>
            <a:spLocks noGrp="1"/>
          </p:cNvSpPr>
          <p:nvPr>
            <p:ph type="sldNum" sz="quarter" idx="12"/>
          </p:nvPr>
        </p:nvSpPr>
        <p:spPr/>
        <p:txBody>
          <a:bodyPr/>
          <a:lstStyle/>
          <a:p>
            <a:fld id="{17EDA13C-DD67-4DDE-9561-698874C85DEF}" type="slidenum">
              <a:rPr lang="en-US" smtClean="0"/>
              <a:t>29</a:t>
            </a:fld>
            <a:endParaRPr lang="en-US"/>
          </a:p>
        </p:txBody>
      </p:sp>
    </p:spTree>
    <p:extLst>
      <p:ext uri="{BB962C8B-B14F-4D97-AF65-F5344CB8AC3E}">
        <p14:creationId xmlns:p14="http://schemas.microsoft.com/office/powerpoint/2010/main" val="3367329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B8DD6-7FDB-46E8-A3D7-16EAC2220B77}"/>
              </a:ext>
            </a:extLst>
          </p:cNvPr>
          <p:cNvSpPr>
            <a:spLocks noGrp="1"/>
          </p:cNvSpPr>
          <p:nvPr>
            <p:ph type="title"/>
          </p:nvPr>
        </p:nvSpPr>
        <p:spPr/>
        <p:txBody>
          <a:bodyPr/>
          <a:lstStyle/>
          <a:p>
            <a:r>
              <a:rPr lang="en-US" dirty="0"/>
              <a:t>Rewriting is Too Slow</a:t>
            </a:r>
            <a:br>
              <a:rPr lang="en-US" dirty="0"/>
            </a:br>
            <a:r>
              <a:rPr lang="en-US" dirty="0"/>
              <a:t>(for industry-scale applications)</a:t>
            </a:r>
          </a:p>
        </p:txBody>
      </p:sp>
      <p:sp>
        <p:nvSpPr>
          <p:cNvPr id="3" name="Content Placeholder 2">
            <a:extLst>
              <a:ext uri="{FF2B5EF4-FFF2-40B4-BE49-F238E27FC236}">
                <a16:creationId xmlns:a16="http://schemas.microsoft.com/office/drawing/2014/main" id="{304DC851-D553-4890-A7F3-5A82E4B7A6EC}"/>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85F0C395-8605-47E4-BD1E-36CB9C7EE7B4}"/>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48950573-EC1D-4879-8EF3-3FDAE74ED719}"/>
              </a:ext>
            </a:extLst>
          </p:cNvPr>
          <p:cNvSpPr>
            <a:spLocks noGrp="1"/>
          </p:cNvSpPr>
          <p:nvPr>
            <p:ph type="sldNum" sz="quarter" idx="12"/>
          </p:nvPr>
        </p:nvSpPr>
        <p:spPr/>
        <p:txBody>
          <a:bodyPr/>
          <a:lstStyle/>
          <a:p>
            <a:fld id="{17EDA13C-DD67-4DDE-9561-698874C85DEF}" type="slidenum">
              <a:rPr lang="en-US" smtClean="0"/>
              <a:t>3</a:t>
            </a:fld>
            <a:endParaRPr lang="en-US"/>
          </a:p>
        </p:txBody>
      </p:sp>
    </p:spTree>
    <p:extLst>
      <p:ext uri="{BB962C8B-B14F-4D97-AF65-F5344CB8AC3E}">
        <p14:creationId xmlns:p14="http://schemas.microsoft.com/office/powerpoint/2010/main" val="2795600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AB96-FEC9-4855-9313-434F0FE5D576}"/>
              </a:ext>
            </a:extLst>
          </p:cNvPr>
          <p:cNvSpPr>
            <a:spLocks noGrp="1"/>
          </p:cNvSpPr>
          <p:nvPr>
            <p:ph type="title"/>
          </p:nvPr>
        </p:nvSpPr>
        <p:spPr/>
        <p:txBody>
          <a:bodyPr/>
          <a:lstStyle/>
          <a:p>
            <a:r>
              <a:rPr lang="en-US" dirty="0"/>
              <a:t>Main Components of our Rewriter</a:t>
            </a:r>
          </a:p>
        </p:txBody>
      </p:sp>
      <p:sp>
        <p:nvSpPr>
          <p:cNvPr id="3" name="Content Placeholder 2">
            <a:extLst>
              <a:ext uri="{FF2B5EF4-FFF2-40B4-BE49-F238E27FC236}">
                <a16:creationId xmlns:a16="http://schemas.microsoft.com/office/drawing/2014/main" id="{CA9D15E3-C0CC-42C7-A92D-9961B1A61121}"/>
              </a:ext>
            </a:extLst>
          </p:cNvPr>
          <p:cNvSpPr>
            <a:spLocks noGrp="1"/>
          </p:cNvSpPr>
          <p:nvPr>
            <p:ph idx="1"/>
          </p:nvPr>
        </p:nvSpPr>
        <p:spPr/>
        <p:txBody>
          <a:bodyPr>
            <a:normAutofit/>
          </a:bodyPr>
          <a:lstStyle/>
          <a:p>
            <a:r>
              <a:rPr lang="en-US" dirty="0"/>
              <a:t>Normalization by Evaluation (</a:t>
            </a:r>
            <a:r>
              <a:rPr lang="en-US" dirty="0" err="1"/>
              <a:t>NbE</a:t>
            </a:r>
            <a:r>
              <a:rPr lang="en-US" dirty="0"/>
              <a:t>) for partial evaluation</a:t>
            </a:r>
          </a:p>
          <a:p>
            <a:r>
              <a:rPr lang="en-US" dirty="0"/>
              <a:t>Pattern-matching compilation for rewrite-rule selection</a:t>
            </a:r>
          </a:p>
          <a:p>
            <a:r>
              <a:rPr lang="en-US" dirty="0"/>
              <a:t>Parametric Higher-Order Abstract Syntax (PHOAS)</a:t>
            </a:r>
          </a:p>
          <a:p>
            <a:endParaRPr lang="en-US" dirty="0"/>
          </a:p>
        </p:txBody>
      </p:sp>
      <p:sp>
        <p:nvSpPr>
          <p:cNvPr id="4" name="Date Placeholder 3">
            <a:extLst>
              <a:ext uri="{FF2B5EF4-FFF2-40B4-BE49-F238E27FC236}">
                <a16:creationId xmlns:a16="http://schemas.microsoft.com/office/drawing/2014/main" id="{49C74696-DB84-4AC2-B7F9-F5FE1DD5908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2E3772B9-1C76-440F-BF2F-4B3B6C00BF3E}"/>
              </a:ext>
            </a:extLst>
          </p:cNvPr>
          <p:cNvSpPr>
            <a:spLocks noGrp="1"/>
          </p:cNvSpPr>
          <p:nvPr>
            <p:ph type="sldNum" sz="quarter" idx="12"/>
          </p:nvPr>
        </p:nvSpPr>
        <p:spPr/>
        <p:txBody>
          <a:bodyPr/>
          <a:lstStyle/>
          <a:p>
            <a:fld id="{17EDA13C-DD67-4DDE-9561-698874C85DEF}" type="slidenum">
              <a:rPr lang="en-US" smtClean="0"/>
              <a:t>30</a:t>
            </a:fld>
            <a:endParaRPr lang="en-US"/>
          </a:p>
        </p:txBody>
      </p:sp>
    </p:spTree>
    <p:extLst>
      <p:ext uri="{BB962C8B-B14F-4D97-AF65-F5344CB8AC3E}">
        <p14:creationId xmlns:p14="http://schemas.microsoft.com/office/powerpoint/2010/main" val="15718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AB96-FEC9-4855-9313-434F0FE5D576}"/>
              </a:ext>
            </a:extLst>
          </p:cNvPr>
          <p:cNvSpPr>
            <a:spLocks noGrp="1"/>
          </p:cNvSpPr>
          <p:nvPr>
            <p:ph type="title"/>
          </p:nvPr>
        </p:nvSpPr>
        <p:spPr/>
        <p:txBody>
          <a:bodyPr/>
          <a:lstStyle/>
          <a:p>
            <a:r>
              <a:rPr lang="en-US" dirty="0"/>
              <a:t>Normalization by Evaluation</a:t>
            </a:r>
          </a:p>
        </p:txBody>
      </p:sp>
      <p:sp>
        <p:nvSpPr>
          <p:cNvPr id="3" name="Content Placeholder 2">
            <a:extLst>
              <a:ext uri="{FF2B5EF4-FFF2-40B4-BE49-F238E27FC236}">
                <a16:creationId xmlns:a16="http://schemas.microsoft.com/office/drawing/2014/main" id="{CA9D15E3-C0CC-42C7-A92D-9961B1A61121}"/>
              </a:ext>
            </a:extLst>
          </p:cNvPr>
          <p:cNvSpPr>
            <a:spLocks noGrp="1"/>
          </p:cNvSpPr>
          <p:nvPr>
            <p:ph idx="1"/>
          </p:nvPr>
        </p:nvSpPr>
        <p:spPr/>
        <p:txBody>
          <a:bodyPr>
            <a:normAutofit/>
          </a:bodyPr>
          <a:lstStyle/>
          <a:p>
            <a:r>
              <a:rPr lang="en-US" dirty="0"/>
              <a:t>Leverage metalanguage substitution for object-language substitution</a:t>
            </a:r>
          </a:p>
          <a:p>
            <a:r>
              <a:rPr lang="en-US" dirty="0"/>
              <a:t>Fused with </a:t>
            </a:r>
            <a:r>
              <a:rPr lang="en-US" dirty="0" err="1"/>
              <a:t>LetIn</a:t>
            </a:r>
            <a:r>
              <a:rPr lang="en-US" dirty="0"/>
              <a:t> monad for </a:t>
            </a:r>
            <a:r>
              <a:rPr lang="en-US" dirty="0" err="1"/>
              <a:t>subterm</a:t>
            </a:r>
            <a:r>
              <a:rPr lang="en-US" dirty="0"/>
              <a:t> sharing preservation</a:t>
            </a:r>
          </a:p>
          <a:p>
            <a:r>
              <a:rPr lang="en-US" dirty="0"/>
              <a:t>Naturally fuses with rewriting</a:t>
            </a:r>
          </a:p>
          <a:p>
            <a:endParaRPr lang="en-US" dirty="0"/>
          </a:p>
        </p:txBody>
      </p:sp>
      <p:sp>
        <p:nvSpPr>
          <p:cNvPr id="4" name="Date Placeholder 3">
            <a:extLst>
              <a:ext uri="{FF2B5EF4-FFF2-40B4-BE49-F238E27FC236}">
                <a16:creationId xmlns:a16="http://schemas.microsoft.com/office/drawing/2014/main" id="{49C74696-DB84-4AC2-B7F9-F5FE1DD5908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2E3772B9-1C76-440F-BF2F-4B3B6C00BF3E}"/>
              </a:ext>
            </a:extLst>
          </p:cNvPr>
          <p:cNvSpPr>
            <a:spLocks noGrp="1"/>
          </p:cNvSpPr>
          <p:nvPr>
            <p:ph type="sldNum" sz="quarter" idx="12"/>
          </p:nvPr>
        </p:nvSpPr>
        <p:spPr/>
        <p:txBody>
          <a:bodyPr/>
          <a:lstStyle/>
          <a:p>
            <a:fld id="{17EDA13C-DD67-4DDE-9561-698874C85DEF}" type="slidenum">
              <a:rPr lang="en-US" smtClean="0"/>
              <a:t>31</a:t>
            </a:fld>
            <a:endParaRPr lang="en-US"/>
          </a:p>
        </p:txBody>
      </p:sp>
    </p:spTree>
    <p:extLst>
      <p:ext uri="{BB962C8B-B14F-4D97-AF65-F5344CB8AC3E}">
        <p14:creationId xmlns:p14="http://schemas.microsoft.com/office/powerpoint/2010/main" val="265772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60C8-C8FE-4CF1-A1C0-1B954959B6E6}"/>
              </a:ext>
            </a:extLst>
          </p:cNvPr>
          <p:cNvSpPr>
            <a:spLocks noGrp="1"/>
          </p:cNvSpPr>
          <p:nvPr>
            <p:ph type="title"/>
          </p:nvPr>
        </p:nvSpPr>
        <p:spPr>
          <a:xfrm>
            <a:off x="838200" y="365125"/>
            <a:ext cx="11353800" cy="1325563"/>
          </a:xfrm>
        </p:spPr>
        <p:txBody>
          <a:bodyPr/>
          <a:lstStyle/>
          <a:p>
            <a:r>
              <a:rPr lang="en-US" dirty="0"/>
              <a:t>Normalization by Evaluation: Rewrite Ordering</a:t>
            </a:r>
          </a:p>
        </p:txBody>
      </p:sp>
      <p:sp>
        <p:nvSpPr>
          <p:cNvPr id="3" name="Content Placeholder 2">
            <a:extLst>
              <a:ext uri="{FF2B5EF4-FFF2-40B4-BE49-F238E27FC236}">
                <a16:creationId xmlns:a16="http://schemas.microsoft.com/office/drawing/2014/main" id="{D984B45B-D31D-4A3D-9B48-33C3E6882B83}"/>
              </a:ext>
            </a:extLst>
          </p:cNvPr>
          <p:cNvSpPr>
            <a:spLocks noGrp="1"/>
          </p:cNvSpPr>
          <p:nvPr>
            <p:ph idx="1"/>
          </p:nvPr>
        </p:nvSpPr>
        <p:spPr>
          <a:xfrm>
            <a:off x="838200" y="1825625"/>
            <a:ext cx="11256818" cy="4351338"/>
          </a:xfrm>
        </p:spPr>
        <p:txBody>
          <a:bodyPr>
            <a:noAutofit/>
          </a:bodyPr>
          <a:lstStyle/>
          <a:p>
            <a:pPr marL="0" indent="0">
              <a:buNone/>
            </a:pPr>
            <a:r>
              <a:rPr lang="en-US" dirty="0"/>
              <a:t>Ordering Rewrites = Ordering Reduction / Computation</a:t>
            </a:r>
          </a:p>
          <a:p>
            <a:r>
              <a:rPr lang="en-US" dirty="0"/>
              <a:t>(in rewrite-based compiler frameworks / partial evaluation)</a:t>
            </a:r>
          </a:p>
          <a:p>
            <a:r>
              <a:rPr lang="en-US" dirty="0"/>
              <a:t>asymptotic performance improvement over widely available rewrite orderings</a:t>
            </a:r>
          </a:p>
          <a:p>
            <a:pPr marL="0" indent="0">
              <a:buNone/>
            </a:pPr>
            <a:r>
              <a:rPr lang="en-US" dirty="0"/>
              <a:t>Rewrite Ordering Options:</a:t>
            </a:r>
          </a:p>
          <a:p>
            <a:r>
              <a:rPr lang="en-US" dirty="0" err="1"/>
              <a:t>topdown</a:t>
            </a:r>
            <a:endParaRPr lang="en-US" dirty="0"/>
          </a:p>
          <a:p>
            <a:r>
              <a:rPr lang="en-US" dirty="0" err="1"/>
              <a:t>bottomup</a:t>
            </a:r>
            <a:endParaRPr lang="en-US" dirty="0"/>
          </a:p>
          <a:p>
            <a:r>
              <a:rPr lang="en-US" dirty="0"/>
              <a:t>call-by-value</a:t>
            </a:r>
          </a:p>
          <a:p>
            <a:r>
              <a:rPr lang="en-US" dirty="0"/>
              <a:t>call-by-name</a:t>
            </a:r>
          </a:p>
        </p:txBody>
      </p:sp>
      <p:sp>
        <p:nvSpPr>
          <p:cNvPr id="4" name="Date Placeholder 3">
            <a:extLst>
              <a:ext uri="{FF2B5EF4-FFF2-40B4-BE49-F238E27FC236}">
                <a16:creationId xmlns:a16="http://schemas.microsoft.com/office/drawing/2014/main" id="{7E017370-19A3-4ED1-B18A-A55A792FB36D}"/>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770D207D-9F5C-44E4-9787-5DE3F463C280}"/>
              </a:ext>
            </a:extLst>
          </p:cNvPr>
          <p:cNvSpPr>
            <a:spLocks noGrp="1"/>
          </p:cNvSpPr>
          <p:nvPr>
            <p:ph type="sldNum" sz="quarter" idx="12"/>
          </p:nvPr>
        </p:nvSpPr>
        <p:spPr/>
        <p:txBody>
          <a:bodyPr/>
          <a:lstStyle/>
          <a:p>
            <a:fld id="{17EDA13C-DD67-4DDE-9561-698874C85DEF}" type="slidenum">
              <a:rPr lang="en-US" smtClean="0"/>
              <a:t>32</a:t>
            </a:fld>
            <a:endParaRPr lang="en-US"/>
          </a:p>
        </p:txBody>
      </p:sp>
    </p:spTree>
    <p:extLst>
      <p:ext uri="{BB962C8B-B14F-4D97-AF65-F5344CB8AC3E}">
        <p14:creationId xmlns:p14="http://schemas.microsoft.com/office/powerpoint/2010/main" val="735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AB96-FEC9-4855-9313-434F0FE5D576}"/>
              </a:ext>
            </a:extLst>
          </p:cNvPr>
          <p:cNvSpPr>
            <a:spLocks noGrp="1"/>
          </p:cNvSpPr>
          <p:nvPr>
            <p:ph type="title"/>
          </p:nvPr>
        </p:nvSpPr>
        <p:spPr/>
        <p:txBody>
          <a:bodyPr/>
          <a:lstStyle/>
          <a:p>
            <a:r>
              <a:rPr lang="en-US" dirty="0"/>
              <a:t>Pattern-Matching Compilation</a:t>
            </a:r>
          </a:p>
        </p:txBody>
      </p:sp>
      <p:sp>
        <p:nvSpPr>
          <p:cNvPr id="3" name="Content Placeholder 2">
            <a:extLst>
              <a:ext uri="{FF2B5EF4-FFF2-40B4-BE49-F238E27FC236}">
                <a16:creationId xmlns:a16="http://schemas.microsoft.com/office/drawing/2014/main" id="{CA9D15E3-C0CC-42C7-A92D-9961B1A61121}"/>
              </a:ext>
            </a:extLst>
          </p:cNvPr>
          <p:cNvSpPr>
            <a:spLocks noGrp="1"/>
          </p:cNvSpPr>
          <p:nvPr>
            <p:ph idx="1"/>
          </p:nvPr>
        </p:nvSpPr>
        <p:spPr/>
        <p:txBody>
          <a:bodyPr>
            <a:normAutofit/>
          </a:bodyPr>
          <a:lstStyle/>
          <a:p>
            <a:r>
              <a:rPr lang="en-US" dirty="0"/>
              <a:t>Patterns are extracted from rewrite rules</a:t>
            </a:r>
          </a:p>
          <a:p>
            <a:r>
              <a:rPr lang="en-US" dirty="0"/>
              <a:t>Standard ingredient of programming languages like ML</a:t>
            </a:r>
          </a:p>
          <a:p>
            <a:r>
              <a:rPr lang="en-US" dirty="0"/>
              <a:t>Adapted to handle rewrite-rule side conditions</a:t>
            </a:r>
          </a:p>
          <a:p>
            <a:r>
              <a:rPr lang="en-US" dirty="0"/>
              <a:t>Standard algorithm is essentially untyped, which is at tension with well-typed term representations</a:t>
            </a:r>
          </a:p>
          <a:p>
            <a:r>
              <a:rPr lang="en-US" dirty="0"/>
              <a:t>Leverage efficient case analysis in the metalanguage for efficient case analysis in the object language</a:t>
            </a:r>
          </a:p>
          <a:p>
            <a:pPr lvl="1"/>
            <a:r>
              <a:rPr lang="en-US" dirty="0"/>
              <a:t>Relies on </a:t>
            </a:r>
            <a:r>
              <a:rPr lang="en-US" i="1" dirty="0"/>
              <a:t>inductive</a:t>
            </a:r>
            <a:r>
              <a:rPr lang="en-US" dirty="0"/>
              <a:t> type for constant codes</a:t>
            </a:r>
          </a:p>
          <a:p>
            <a:pPr lvl="1"/>
            <a:r>
              <a:rPr lang="en-US" dirty="0"/>
              <a:t>Avoid string comparisons</a:t>
            </a:r>
          </a:p>
          <a:p>
            <a:pPr lvl="1"/>
            <a:endParaRPr lang="en-US" dirty="0"/>
          </a:p>
        </p:txBody>
      </p:sp>
      <p:sp>
        <p:nvSpPr>
          <p:cNvPr id="4" name="Date Placeholder 3">
            <a:extLst>
              <a:ext uri="{FF2B5EF4-FFF2-40B4-BE49-F238E27FC236}">
                <a16:creationId xmlns:a16="http://schemas.microsoft.com/office/drawing/2014/main" id="{49C74696-DB84-4AC2-B7F9-F5FE1DD5908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2E3772B9-1C76-440F-BF2F-4B3B6C00BF3E}"/>
              </a:ext>
            </a:extLst>
          </p:cNvPr>
          <p:cNvSpPr>
            <a:spLocks noGrp="1"/>
          </p:cNvSpPr>
          <p:nvPr>
            <p:ph type="sldNum" sz="quarter" idx="12"/>
          </p:nvPr>
        </p:nvSpPr>
        <p:spPr/>
        <p:txBody>
          <a:bodyPr/>
          <a:lstStyle/>
          <a:p>
            <a:fld id="{17EDA13C-DD67-4DDE-9561-698874C85DEF}" type="slidenum">
              <a:rPr lang="en-US" smtClean="0"/>
              <a:t>33</a:t>
            </a:fld>
            <a:endParaRPr lang="en-US"/>
          </a:p>
        </p:txBody>
      </p:sp>
    </p:spTree>
    <p:extLst>
      <p:ext uri="{BB962C8B-B14F-4D97-AF65-F5344CB8AC3E}">
        <p14:creationId xmlns:p14="http://schemas.microsoft.com/office/powerpoint/2010/main" val="250157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AB96-FEC9-4855-9313-434F0FE5D576}"/>
              </a:ext>
            </a:extLst>
          </p:cNvPr>
          <p:cNvSpPr>
            <a:spLocks noGrp="1"/>
          </p:cNvSpPr>
          <p:nvPr>
            <p:ph type="title"/>
          </p:nvPr>
        </p:nvSpPr>
        <p:spPr>
          <a:xfrm>
            <a:off x="838200" y="365125"/>
            <a:ext cx="11353800" cy="1325563"/>
          </a:xfrm>
        </p:spPr>
        <p:txBody>
          <a:bodyPr>
            <a:normAutofit/>
          </a:bodyPr>
          <a:lstStyle/>
          <a:p>
            <a:r>
              <a:rPr lang="en-US" dirty="0"/>
              <a:t>Parametric Higher-Order Abstract Syntax (PHOAS)</a:t>
            </a:r>
          </a:p>
        </p:txBody>
      </p:sp>
      <p:sp>
        <p:nvSpPr>
          <p:cNvPr id="3" name="Content Placeholder 2">
            <a:extLst>
              <a:ext uri="{FF2B5EF4-FFF2-40B4-BE49-F238E27FC236}">
                <a16:creationId xmlns:a16="http://schemas.microsoft.com/office/drawing/2014/main" id="{CA9D15E3-C0CC-42C7-A92D-9961B1A61121}"/>
              </a:ext>
            </a:extLst>
          </p:cNvPr>
          <p:cNvSpPr>
            <a:spLocks noGrp="1"/>
          </p:cNvSpPr>
          <p:nvPr>
            <p:ph idx="1"/>
          </p:nvPr>
        </p:nvSpPr>
        <p:spPr/>
        <p:txBody>
          <a:bodyPr>
            <a:normAutofit/>
          </a:bodyPr>
          <a:lstStyle/>
          <a:p>
            <a:r>
              <a:rPr lang="en-US" dirty="0"/>
              <a:t>Well-typed syntax encoding</a:t>
            </a:r>
          </a:p>
          <a:p>
            <a:r>
              <a:rPr lang="en-US" dirty="0"/>
              <a:t>Avoids binder-bookkeeping</a:t>
            </a:r>
          </a:p>
          <a:p>
            <a:r>
              <a:rPr lang="en-US" dirty="0"/>
              <a:t>Allows complex transformations involving binders</a:t>
            </a:r>
          </a:p>
          <a:p>
            <a:endParaRPr lang="en-US" dirty="0"/>
          </a:p>
        </p:txBody>
      </p:sp>
      <p:sp>
        <p:nvSpPr>
          <p:cNvPr id="4" name="Date Placeholder 3">
            <a:extLst>
              <a:ext uri="{FF2B5EF4-FFF2-40B4-BE49-F238E27FC236}">
                <a16:creationId xmlns:a16="http://schemas.microsoft.com/office/drawing/2014/main" id="{49C74696-DB84-4AC2-B7F9-F5FE1DD5908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2E3772B9-1C76-440F-BF2F-4B3B6C00BF3E}"/>
              </a:ext>
            </a:extLst>
          </p:cNvPr>
          <p:cNvSpPr>
            <a:spLocks noGrp="1"/>
          </p:cNvSpPr>
          <p:nvPr>
            <p:ph type="sldNum" sz="quarter" idx="12"/>
          </p:nvPr>
        </p:nvSpPr>
        <p:spPr/>
        <p:txBody>
          <a:bodyPr/>
          <a:lstStyle/>
          <a:p>
            <a:fld id="{17EDA13C-DD67-4DDE-9561-698874C85DEF}" type="slidenum">
              <a:rPr lang="en-US" smtClean="0"/>
              <a:t>34</a:t>
            </a:fld>
            <a:endParaRPr lang="en-US"/>
          </a:p>
        </p:txBody>
      </p:sp>
    </p:spTree>
    <p:extLst>
      <p:ext uri="{BB962C8B-B14F-4D97-AF65-F5344CB8AC3E}">
        <p14:creationId xmlns:p14="http://schemas.microsoft.com/office/powerpoint/2010/main" val="481412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Performance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2824855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A833-1B0B-49D2-A43D-DC8C6DE281BF}"/>
              </a:ext>
            </a:extLst>
          </p:cNvPr>
          <p:cNvSpPr>
            <a:spLocks noGrp="1"/>
          </p:cNvSpPr>
          <p:nvPr>
            <p:ph type="title"/>
          </p:nvPr>
        </p:nvSpPr>
        <p:spPr/>
        <p:txBody>
          <a:bodyPr/>
          <a:lstStyle/>
          <a:p>
            <a:r>
              <a:rPr lang="en-US" dirty="0"/>
              <a:t>Performance on Fiat Cryptography</a:t>
            </a:r>
          </a:p>
        </p:txBody>
      </p:sp>
      <p:sp>
        <p:nvSpPr>
          <p:cNvPr id="4" name="Date Placeholder 3">
            <a:extLst>
              <a:ext uri="{FF2B5EF4-FFF2-40B4-BE49-F238E27FC236}">
                <a16:creationId xmlns:a16="http://schemas.microsoft.com/office/drawing/2014/main" id="{49988C6B-5FA0-43AA-B50A-0B46ED1E3277}"/>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8008881D-0BF2-42BC-96D2-2C4F6E6D4AAA}"/>
              </a:ext>
            </a:extLst>
          </p:cNvPr>
          <p:cNvSpPr>
            <a:spLocks noGrp="1"/>
          </p:cNvSpPr>
          <p:nvPr>
            <p:ph type="sldNum" sz="quarter" idx="12"/>
          </p:nvPr>
        </p:nvSpPr>
        <p:spPr/>
        <p:txBody>
          <a:bodyPr/>
          <a:lstStyle/>
          <a:p>
            <a:fld id="{62ACD81C-0ABE-4302-8FB0-4A8AC0E9431D}" type="slidenum">
              <a:rPr lang="en-US" smtClean="0"/>
              <a:t>36</a:t>
            </a:fld>
            <a:endParaRPr lang="en-US"/>
          </a:p>
        </p:txBody>
      </p:sp>
      <p:pic>
        <p:nvPicPr>
          <p:cNvPr id="6" name="Graphic 5">
            <a:extLst>
              <a:ext uri="{FF2B5EF4-FFF2-40B4-BE49-F238E27FC236}">
                <a16:creationId xmlns:a16="http://schemas.microsoft.com/office/drawing/2014/main" id="{0E111DC0-77FC-478A-B645-67C895DD01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93919" y="1460427"/>
            <a:ext cx="5604163" cy="5318065"/>
          </a:xfrm>
          <a:prstGeom prst="rect">
            <a:avLst/>
          </a:prstGeom>
        </p:spPr>
      </p:pic>
    </p:spTree>
    <p:extLst>
      <p:ext uri="{BB962C8B-B14F-4D97-AF65-F5344CB8AC3E}">
        <p14:creationId xmlns:p14="http://schemas.microsoft.com/office/powerpoint/2010/main" val="1441758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Synthetic Performance Benchmark</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37</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ext uri="{D42A27DB-BD31-4B8C-83A1-F6EECF244321}">
                <p14:modId xmlns:p14="http://schemas.microsoft.com/office/powerpoint/2010/main" val="612966411"/>
              </p:ext>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7F0F-0DDE-4957-BF13-87D89F0611E1}"/>
              </a:ext>
            </a:extLst>
          </p:cNvPr>
          <p:cNvSpPr>
            <a:spLocks noGrp="1"/>
          </p:cNvSpPr>
          <p:nvPr>
            <p:ph type="title"/>
          </p:nvPr>
        </p:nvSpPr>
        <p:spPr/>
        <p:txBody>
          <a:bodyPr>
            <a:normAutofit/>
          </a:bodyPr>
          <a:lstStyle/>
          <a:p>
            <a:r>
              <a:rPr lang="en-US" dirty="0"/>
              <a:t>Future Work</a:t>
            </a:r>
          </a:p>
        </p:txBody>
      </p:sp>
      <p:sp>
        <p:nvSpPr>
          <p:cNvPr id="3" name="Content Placeholder 2">
            <a:extLst>
              <a:ext uri="{FF2B5EF4-FFF2-40B4-BE49-F238E27FC236}">
                <a16:creationId xmlns:a16="http://schemas.microsoft.com/office/drawing/2014/main" id="{67BDC3A7-FE53-4DBD-976B-816E24A8642B}"/>
              </a:ext>
            </a:extLst>
          </p:cNvPr>
          <p:cNvSpPr>
            <a:spLocks noGrp="1"/>
          </p:cNvSpPr>
          <p:nvPr>
            <p:ph idx="1"/>
          </p:nvPr>
        </p:nvSpPr>
        <p:spPr>
          <a:xfrm>
            <a:off x="838200" y="1770204"/>
            <a:ext cx="10515600" cy="5032375"/>
          </a:xfrm>
        </p:spPr>
        <p:txBody>
          <a:bodyPr>
            <a:normAutofit/>
          </a:bodyPr>
          <a:lstStyle/>
          <a:p>
            <a:pPr marL="0" indent="0">
              <a:buNone/>
            </a:pPr>
            <a:r>
              <a:rPr lang="en-US" dirty="0"/>
              <a:t>Extending this to a complete proven-correct scalable performant rewriting engine for all of Coq without extending the TCB:</a:t>
            </a:r>
          </a:p>
          <a:p>
            <a:r>
              <a:rPr lang="en-US" dirty="0"/>
              <a:t>Start with </a:t>
            </a:r>
            <a:r>
              <a:rPr lang="en-US" dirty="0" err="1"/>
              <a:t>MetaCoq</a:t>
            </a:r>
            <a:r>
              <a:rPr lang="en-US" dirty="0"/>
              <a:t> / Coq in Coq / Coq </a:t>
            </a:r>
            <a:r>
              <a:rPr lang="en-US" dirty="0" err="1"/>
              <a:t>Coq</a:t>
            </a:r>
            <a:r>
              <a:rPr lang="en-US" dirty="0"/>
              <a:t> Correct!</a:t>
            </a:r>
          </a:p>
          <a:p>
            <a:r>
              <a:rPr lang="en-US" dirty="0"/>
              <a:t>Parameterize over [map of] named (co)</a:t>
            </a:r>
            <a:r>
              <a:rPr lang="en-US" dirty="0" err="1"/>
              <a:t>inductives</a:t>
            </a:r>
            <a:r>
              <a:rPr lang="en-US" dirty="0"/>
              <a:t>,</a:t>
            </a:r>
            <a:br>
              <a:rPr lang="en-US" dirty="0"/>
            </a:br>
            <a:r>
              <a:rPr lang="en-US" dirty="0"/>
              <a:t>universes, </a:t>
            </a:r>
            <a:r>
              <a:rPr lang="en-US" dirty="0" err="1"/>
              <a:t>evars</a:t>
            </a:r>
            <a:r>
              <a:rPr lang="en-US" dirty="0"/>
              <a:t>, constants, and eliminators</a:t>
            </a:r>
          </a:p>
          <a:p>
            <a:r>
              <a:rPr lang="en-US" dirty="0"/>
              <a:t>Adjust well-</a:t>
            </a:r>
            <a:r>
              <a:rPr lang="en-US" dirty="0" err="1"/>
              <a:t>typedness</a:t>
            </a:r>
            <a:r>
              <a:rPr lang="en-US" dirty="0"/>
              <a:t> construction for denotation</a:t>
            </a:r>
          </a:p>
          <a:p>
            <a:r>
              <a:rPr lang="en-US" dirty="0"/>
              <a:t>Emit necessary instantiations on the fly</a:t>
            </a:r>
          </a:p>
          <a:p>
            <a:r>
              <a:rPr lang="en-US" dirty="0"/>
              <a:t>(Optional) Add constructor for efficient pattern-matching compilation</a:t>
            </a:r>
          </a:p>
          <a:p>
            <a:pPr marL="0" indent="0">
              <a:buNone/>
            </a:pPr>
            <a:r>
              <a:rPr lang="en-US" dirty="0"/>
              <a:t>Proof Engine Interface:</a:t>
            </a:r>
          </a:p>
          <a:p>
            <a:r>
              <a:rPr lang="en-US" dirty="0"/>
              <a:t>More support for side conditions</a:t>
            </a:r>
          </a:p>
        </p:txBody>
      </p:sp>
      <p:sp>
        <p:nvSpPr>
          <p:cNvPr id="4" name="Date Placeholder 3">
            <a:extLst>
              <a:ext uri="{FF2B5EF4-FFF2-40B4-BE49-F238E27FC236}">
                <a16:creationId xmlns:a16="http://schemas.microsoft.com/office/drawing/2014/main" id="{4E309E92-5BE1-4087-80A0-DFEA5072F58C}"/>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C6AA5F4E-F5A1-49AB-904C-5E404D55DD53}"/>
              </a:ext>
            </a:extLst>
          </p:cNvPr>
          <p:cNvSpPr>
            <a:spLocks noGrp="1"/>
          </p:cNvSpPr>
          <p:nvPr>
            <p:ph type="sldNum" sz="quarter" idx="12"/>
          </p:nvPr>
        </p:nvSpPr>
        <p:spPr/>
        <p:txBody>
          <a:bodyPr/>
          <a:lstStyle/>
          <a:p>
            <a:fld id="{17EDA13C-DD67-4DDE-9561-698874C85DEF}" type="slidenum">
              <a:rPr lang="en-US" smtClean="0"/>
              <a:t>38</a:t>
            </a:fld>
            <a:endParaRPr lang="en-US"/>
          </a:p>
        </p:txBody>
      </p:sp>
      <p:pic>
        <p:nvPicPr>
          <p:cNvPr id="7" name="Picture 6">
            <a:extLst>
              <a:ext uri="{FF2B5EF4-FFF2-40B4-BE49-F238E27FC236}">
                <a16:creationId xmlns:a16="http://schemas.microsoft.com/office/drawing/2014/main" id="{AFD95412-63B5-46EE-822E-CC9E07F4D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028" y="2465097"/>
            <a:ext cx="2047154" cy="2045566"/>
          </a:xfrm>
          <a:prstGeom prst="rect">
            <a:avLst/>
          </a:prstGeom>
        </p:spPr>
      </p:pic>
      <p:sp>
        <p:nvSpPr>
          <p:cNvPr id="8" name="TextBox 7">
            <a:extLst>
              <a:ext uri="{FF2B5EF4-FFF2-40B4-BE49-F238E27FC236}">
                <a16:creationId xmlns:a16="http://schemas.microsoft.com/office/drawing/2014/main" id="{EE60187C-0D7B-4ECF-8B0D-99FF464D9057}"/>
              </a:ext>
            </a:extLst>
          </p:cNvPr>
          <p:cNvSpPr txBox="1"/>
          <p:nvPr/>
        </p:nvSpPr>
        <p:spPr>
          <a:xfrm>
            <a:off x="4776568" y="6504701"/>
            <a:ext cx="2638864" cy="246221"/>
          </a:xfrm>
          <a:prstGeom prst="rect">
            <a:avLst/>
          </a:prstGeom>
          <a:noFill/>
        </p:spPr>
        <p:txBody>
          <a:bodyPr wrap="none" rtlCol="0">
            <a:spAutoFit/>
          </a:bodyPr>
          <a:lstStyle/>
          <a:p>
            <a:pPr algn="ctr"/>
            <a:r>
              <a:rPr lang="en-US" sz="1000" dirty="0" err="1"/>
              <a:t>MetaCoq</a:t>
            </a:r>
            <a:r>
              <a:rPr lang="en-US" sz="1000" dirty="0"/>
              <a:t> logo from https://metacoq.github.io/</a:t>
            </a:r>
            <a:endParaRPr lang="en-US" sz="1000" dirty="0">
              <a:hlinkClick r:id="rId4"/>
            </a:endParaRPr>
          </a:p>
        </p:txBody>
      </p:sp>
    </p:spTree>
    <p:extLst>
      <p:ext uri="{BB962C8B-B14F-4D97-AF65-F5344CB8AC3E}">
        <p14:creationId xmlns:p14="http://schemas.microsoft.com/office/powerpoint/2010/main" val="303518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753D-88D3-4BA6-A3B2-F304734C25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02681F-31FB-46BB-BAC9-80D4DBE6FE9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E7EE550-458F-4C28-9630-71089D1EB69B}"/>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134AC32A-93D6-4347-A03C-54BC6D7F5796}"/>
              </a:ext>
            </a:extLst>
          </p:cNvPr>
          <p:cNvSpPr>
            <a:spLocks noGrp="1"/>
          </p:cNvSpPr>
          <p:nvPr>
            <p:ph type="sldNum" sz="quarter" idx="12"/>
          </p:nvPr>
        </p:nvSpPr>
        <p:spPr/>
        <p:txBody>
          <a:bodyPr/>
          <a:lstStyle/>
          <a:p>
            <a:fld id="{17EDA13C-DD67-4DDE-9561-698874C85DEF}" type="slidenum">
              <a:rPr lang="en-US" smtClean="0"/>
              <a:t>39</a:t>
            </a:fld>
            <a:endParaRPr lang="en-US"/>
          </a:p>
        </p:txBody>
      </p:sp>
    </p:spTree>
    <p:extLst>
      <p:ext uri="{BB962C8B-B14F-4D97-AF65-F5344CB8AC3E}">
        <p14:creationId xmlns:p14="http://schemas.microsoft.com/office/powerpoint/2010/main" val="3067348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9509F1F5-27D4-4A9C-AE1D-01D4429D29C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5830" t="10920" r="25719" b="13183"/>
          <a:stretch/>
        </p:blipFill>
        <p:spPr>
          <a:xfrm>
            <a:off x="6272588" y="3224673"/>
            <a:ext cx="1873885" cy="1956928"/>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      Fiat Cryptography</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a:lnSpc>
                <a:spcPct val="150000"/>
              </a:lnSpc>
            </a:pPr>
            <a:r>
              <a:rPr lang="en-US" dirty="0"/>
              <a:t>Industry-scale: generates 100s – 1000s of lines of verified code in Coq</a:t>
            </a:r>
          </a:p>
          <a:p>
            <a:pPr>
              <a:lnSpc>
                <a:spcPct val="150000"/>
              </a:lnSpc>
            </a:pPr>
            <a:r>
              <a:rPr lang="en-US" dirty="0"/>
              <a:t>Used in </a:t>
            </a:r>
            <a:r>
              <a:rPr lang="en-US" i="1" dirty="0"/>
              <a:t>majority</a:t>
            </a:r>
            <a:r>
              <a:rPr lang="en-US" dirty="0"/>
              <a:t> of secure connections from web browsers</a:t>
            </a:r>
          </a:p>
          <a:p>
            <a:pPr>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4</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2362795" y="5950813"/>
            <a:ext cx="8417689" cy="861774"/>
          </a:xfrm>
          <a:prstGeom prst="rect">
            <a:avLst/>
          </a:prstGeom>
          <a:noFill/>
        </p:spPr>
        <p:txBody>
          <a:bodyPr wrap="none" rtlCol="0">
            <a:spAutoFit/>
          </a:bodyPr>
          <a:lstStyle/>
          <a:p>
            <a:pPr algn="ctr"/>
            <a:r>
              <a:rPr lang="en-US" sz="1000" dirty="0"/>
              <a:t>Firefox Logo from https://www-archive.mozilla.org/foundation/identity-guidelines/firefox </a:t>
            </a:r>
          </a:p>
          <a:p>
            <a:pPr algn="ctr"/>
            <a:r>
              <a:rPr lang="en-US" sz="1000" dirty="0"/>
              <a:t>HTTPS image modified from image by Sean </a:t>
            </a:r>
            <a:r>
              <a:rPr lang="en-US" sz="1000" dirty="0" err="1"/>
              <a:t>MacEntee</a:t>
            </a:r>
            <a:r>
              <a:rPr lang="en-US" sz="1000" dirty="0"/>
              <a:t>, </a:t>
            </a:r>
            <a:r>
              <a:rPr lang="en-US" sz="1000" dirty="0">
                <a:hlinkClick r:id="rId5"/>
              </a:rPr>
              <a:t>CC BY 2.0</a:t>
            </a:r>
            <a:r>
              <a:rPr lang="en-US" sz="1000" dirty="0"/>
              <a:t>, via </a:t>
            </a:r>
            <a:r>
              <a:rPr lang="en-US" sz="1000" dirty="0">
                <a:hlinkClick r:id="rId6"/>
              </a:rPr>
              <a:t>Wikimedia Commons</a:t>
            </a:r>
            <a:endParaRPr lang="en-US" sz="1000" dirty="0"/>
          </a:p>
          <a:p>
            <a:pPr algn="ctr"/>
            <a:r>
              <a:rPr lang="en-US" sz="1000" dirty="0"/>
              <a:t>Chrome logo from https://www.logo.wine/logo/Google_Chrome ©2018 Google LLC All rights reserved. Chrome is a trademark of Google LLC.</a:t>
            </a:r>
          </a:p>
          <a:p>
            <a:pPr algn="ctr"/>
            <a:r>
              <a:rPr lang="en-US" sz="1000" dirty="0"/>
              <a:t>Go Logo By The Go Authors - https://blog.golang.org/go-brand, Public Domain, </a:t>
            </a:r>
            <a:r>
              <a:rPr lang="en-US" sz="1000" dirty="0">
                <a:hlinkClick r:id="rId7"/>
              </a:rPr>
              <a:t>https://commons.wikimedia.org/w/index.php?curid=82371649</a:t>
            </a:r>
            <a:endParaRPr lang="en-US" sz="1000" dirty="0"/>
          </a:p>
          <a:p>
            <a:pPr algn="ctr"/>
            <a:r>
              <a:rPr lang="en-US" sz="1000" dirty="0"/>
              <a:t>File:Logo of </a:t>
            </a:r>
            <a:r>
              <a:rPr lang="en-US" sz="1000" dirty="0" err="1"/>
              <a:t>WireGuard.svg</a:t>
            </a:r>
            <a:r>
              <a:rPr lang="en-US" sz="1000" dirty="0"/>
              <a:t>. (2020, April 21). Wikimedia Commons, the free media repository. Retrieved 23:20, November 28, 2020 from </a:t>
            </a:r>
            <a:r>
              <a:rPr lang="en-US" sz="1000" dirty="0">
                <a:hlinkClick r:id="rId8"/>
              </a:rPr>
              <a:t>Wikimedia Commons</a:t>
            </a:r>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93764" y="3653717"/>
            <a:ext cx="3535680" cy="1767840"/>
          </a:xfrm>
          <a:prstGeom prst="rect">
            <a:avLst/>
          </a:prstGeom>
        </p:spPr>
      </p:pic>
      <p:pic>
        <p:nvPicPr>
          <p:cNvPr id="7" name="Picture 6">
            <a:extLst>
              <a:ext uri="{FF2B5EF4-FFF2-40B4-BE49-F238E27FC236}">
                <a16:creationId xmlns:a16="http://schemas.microsoft.com/office/drawing/2014/main" id="{FD46F495-9527-4B00-9D63-184DA8F1B2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8200" y="459241"/>
            <a:ext cx="703893" cy="937794"/>
          </a:xfrm>
          <a:prstGeom prst="rect">
            <a:avLst/>
          </a:prstGeom>
        </p:spPr>
      </p:pic>
      <p:pic>
        <p:nvPicPr>
          <p:cNvPr id="10" name="Picture 9">
            <a:extLst>
              <a:ext uri="{FF2B5EF4-FFF2-40B4-BE49-F238E27FC236}">
                <a16:creationId xmlns:a16="http://schemas.microsoft.com/office/drawing/2014/main" id="{93951E91-1638-44B9-BF22-4AE14BF936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5397" y="3633328"/>
            <a:ext cx="2438095" cy="2438095"/>
          </a:xfrm>
          <a:prstGeom prst="rect">
            <a:avLst/>
          </a:prstGeom>
        </p:spPr>
      </p:pic>
      <p:pic>
        <p:nvPicPr>
          <p:cNvPr id="16" name="Graphic 15">
            <a:extLst>
              <a:ext uri="{FF2B5EF4-FFF2-40B4-BE49-F238E27FC236}">
                <a16:creationId xmlns:a16="http://schemas.microsoft.com/office/drawing/2014/main" id="{F9F51748-9557-45F6-97FB-489FE0B0FD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72767" y="3727329"/>
            <a:ext cx="1952625" cy="733425"/>
          </a:xfrm>
          <a:prstGeom prst="rect">
            <a:avLst/>
          </a:prstGeom>
        </p:spPr>
      </p:pic>
      <p:pic>
        <p:nvPicPr>
          <p:cNvPr id="18" name="Graphic 17">
            <a:extLst>
              <a:ext uri="{FF2B5EF4-FFF2-40B4-BE49-F238E27FC236}">
                <a16:creationId xmlns:a16="http://schemas.microsoft.com/office/drawing/2014/main" id="{0C8EDD5F-13FE-469C-8CFE-3B86ACAA7CE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200" y="5053314"/>
            <a:ext cx="2949044" cy="523750"/>
          </a:xfrm>
          <a:prstGeom prst="rect">
            <a:avLst/>
          </a:prstGeom>
        </p:spPr>
      </p:pic>
    </p:spTree>
    <p:extLst>
      <p:ext uri="{BB962C8B-B14F-4D97-AF65-F5344CB8AC3E}">
        <p14:creationId xmlns:p14="http://schemas.microsoft.com/office/powerpoint/2010/main" val="2051190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4A9D-4012-4641-B227-EF62F160D3B1}"/>
              </a:ext>
            </a:extLst>
          </p:cNvPr>
          <p:cNvSpPr>
            <a:spLocks noGrp="1"/>
          </p:cNvSpPr>
          <p:nvPr>
            <p:ph type="title"/>
          </p:nvPr>
        </p:nvSpPr>
        <p:spPr/>
        <p:txBody>
          <a:bodyPr/>
          <a:lstStyle/>
          <a:p>
            <a:r>
              <a:rPr lang="en-US" dirty="0"/>
              <a:t>Extra Content</a:t>
            </a:r>
          </a:p>
        </p:txBody>
      </p:sp>
      <p:sp>
        <p:nvSpPr>
          <p:cNvPr id="3" name="Content Placeholder 2">
            <a:extLst>
              <a:ext uri="{FF2B5EF4-FFF2-40B4-BE49-F238E27FC236}">
                <a16:creationId xmlns:a16="http://schemas.microsoft.com/office/drawing/2014/main" id="{396579A2-3102-4EDE-8EC3-F3BD0529D6A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1B15D5A-1B62-4B8A-A852-16A912CFD81C}"/>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11639A68-049E-45B6-AAD0-E7133DE690EF}"/>
              </a:ext>
            </a:extLst>
          </p:cNvPr>
          <p:cNvSpPr>
            <a:spLocks noGrp="1"/>
          </p:cNvSpPr>
          <p:nvPr>
            <p:ph type="sldNum" sz="quarter" idx="12"/>
          </p:nvPr>
        </p:nvSpPr>
        <p:spPr/>
        <p:txBody>
          <a:bodyPr/>
          <a:lstStyle/>
          <a:p>
            <a:fld id="{17EDA13C-DD67-4DDE-9561-698874C85DEF}" type="slidenum">
              <a:rPr lang="en-US" smtClean="0"/>
              <a:t>40</a:t>
            </a:fld>
            <a:endParaRPr lang="en-US"/>
          </a:p>
        </p:txBody>
      </p:sp>
    </p:spTree>
    <p:extLst>
      <p:ext uri="{BB962C8B-B14F-4D97-AF65-F5344CB8AC3E}">
        <p14:creationId xmlns:p14="http://schemas.microsoft.com/office/powerpoint/2010/main" val="2574247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CDCB-EE2E-4A6D-9E9E-69E90D30E081}"/>
              </a:ext>
            </a:extLst>
          </p:cNvPr>
          <p:cNvSpPr>
            <a:spLocks noGrp="1"/>
          </p:cNvSpPr>
          <p:nvPr>
            <p:ph type="title"/>
          </p:nvPr>
        </p:nvSpPr>
        <p:spPr/>
        <p:txBody>
          <a:bodyPr/>
          <a:lstStyle/>
          <a:p>
            <a:r>
              <a:rPr lang="en-US" dirty="0"/>
              <a:t>Rewriting Pseudocode: No Binders</a:t>
            </a:r>
          </a:p>
        </p:txBody>
      </p:sp>
      <p:sp>
        <p:nvSpPr>
          <p:cNvPr id="3" name="Content Placeholder 2">
            <a:extLst>
              <a:ext uri="{FF2B5EF4-FFF2-40B4-BE49-F238E27FC236}">
                <a16:creationId xmlns:a16="http://schemas.microsoft.com/office/drawing/2014/main" id="{B33C7CD6-ABBB-4526-ACC7-2DF06A31BFB0}"/>
              </a:ext>
            </a:extLst>
          </p:cNvPr>
          <p:cNvSpPr>
            <a:spLocks noGrp="1"/>
          </p:cNvSpPr>
          <p:nvPr>
            <p:ph idx="1"/>
          </p:nvPr>
        </p:nvSpPr>
        <p:spPr>
          <a:xfrm>
            <a:off x="0" y="1825624"/>
            <a:ext cx="12192000" cy="5032375"/>
          </a:xfrm>
        </p:spPr>
        <p:txBody>
          <a:bodyPr>
            <a:normAutofit/>
          </a:bodyPr>
          <a:lstStyle/>
          <a:p>
            <a:pPr marL="0" indent="0">
              <a:buNone/>
            </a:pPr>
            <a:r>
              <a:rPr lang="en-US" sz="2400" dirty="0" err="1">
                <a:latin typeface="Consolas" panose="020B0609020204030204" pitchFamily="49" charset="0"/>
              </a:rPr>
              <a:t>rw</a:t>
            </a:r>
            <a:r>
              <a:rPr lang="en-US" sz="2400" dirty="0">
                <a:latin typeface="Consolas" panose="020B0609020204030204" pitchFamily="49" charset="0"/>
              </a:rPr>
              <a:t> (f x) =</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(mid, </a:t>
            </a:r>
            <a:r>
              <a:rPr lang="en-US" sz="2400" dirty="0" err="1">
                <a:latin typeface="Consolas" panose="020B0609020204030204" pitchFamily="49" charset="0"/>
              </a:rPr>
              <a:t>fx_mid</a:t>
            </a:r>
            <a:r>
              <a:rPr lang="en-US" sz="2400" dirty="0">
                <a:latin typeface="Consolas" panose="020B0609020204030204" pitchFamily="49" charset="0"/>
              </a:rPr>
              <a:t>) :=</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match</a:t>
            </a:r>
            <a:r>
              <a:rPr lang="en-US" sz="2400" dirty="0">
                <a:latin typeface="Consolas" panose="020B0609020204030204" pitchFamily="49" charset="0"/>
              </a:rPr>
              <a:t> </a:t>
            </a:r>
            <a:r>
              <a:rPr lang="en-US" sz="2400" dirty="0" err="1">
                <a:latin typeface="Consolas" panose="020B0609020204030204" pitchFamily="49" charset="0"/>
              </a:rPr>
              <a:t>rw</a:t>
            </a:r>
            <a:r>
              <a:rPr lang="en-US" sz="2400" dirty="0">
                <a:latin typeface="Consolas" panose="020B0609020204030204" pitchFamily="49" charset="0"/>
              </a:rPr>
              <a:t> f, </a:t>
            </a:r>
            <a:r>
              <a:rPr lang="en-US" sz="2400" dirty="0" err="1">
                <a:latin typeface="Consolas" panose="020B0609020204030204" pitchFamily="49" charset="0"/>
              </a:rPr>
              <a:t>rw</a:t>
            </a:r>
            <a:r>
              <a:rPr lang="en-US" sz="2400" dirty="0">
                <a:latin typeface="Consolas" panose="020B0609020204030204" pitchFamily="49" charset="0"/>
              </a:rPr>
              <a:t> x </a:t>
            </a:r>
            <a:r>
              <a:rPr lang="en-US" sz="2400" dirty="0">
                <a:solidFill>
                  <a:srgbClr val="D73A49"/>
                </a:solidFill>
                <a:latin typeface="Consolas" panose="020B0609020204030204" pitchFamily="49" charset="0"/>
              </a:rPr>
              <a:t>with</a:t>
            </a:r>
          </a:p>
          <a:p>
            <a:pPr marL="0" indent="0">
              <a:buNone/>
            </a:pPr>
            <a:r>
              <a:rPr lang="en-US" sz="2400" dirty="0">
                <a:latin typeface="Consolas" panose="020B0609020204030204" pitchFamily="49" charset="0"/>
              </a:rPr>
              <a:t>     | (f', </a:t>
            </a:r>
            <a:r>
              <a:rPr lang="en-US" sz="2400" dirty="0" err="1">
                <a:latin typeface="Consolas" panose="020B0609020204030204" pitchFamily="49" charset="0"/>
              </a:rPr>
              <a:t>f'f</a:t>
            </a:r>
            <a:r>
              <a:rPr lang="en-US" sz="2400" dirty="0">
                <a:latin typeface="Consolas" panose="020B0609020204030204" pitchFamily="49" charset="0"/>
              </a:rPr>
              <a:t>), (x', </a:t>
            </a:r>
            <a:r>
              <a:rPr lang="en-US" sz="2400" dirty="0" err="1">
                <a:latin typeface="Consolas" panose="020B0609020204030204" pitchFamily="49" charset="0"/>
              </a:rPr>
              <a:t>x'x</a:t>
            </a:r>
            <a:r>
              <a:rPr lang="en-US" sz="2400" dirty="0">
                <a:latin typeface="Consolas" panose="020B0609020204030204" pitchFamily="49" charset="0"/>
              </a:rPr>
              <a:t>) =&gt; (f' x', </a:t>
            </a:r>
            <a:r>
              <a:rPr lang="en-US" sz="2400" dirty="0" err="1">
                <a:latin typeface="Consolas" panose="020B0609020204030204" pitchFamily="49" charset="0"/>
              </a:rPr>
              <a:t>app_cong</a:t>
            </a:r>
            <a:r>
              <a:rPr lang="en-US" sz="2400" dirty="0">
                <a:latin typeface="Consolas" panose="020B0609020204030204" pitchFamily="49" charset="0"/>
              </a:rPr>
              <a:t> </a:t>
            </a:r>
            <a:r>
              <a:rPr lang="en-US" sz="2400" dirty="0" err="1">
                <a:latin typeface="Consolas" panose="020B0609020204030204" pitchFamily="49" charset="0"/>
              </a:rPr>
              <a:t>f'f</a:t>
            </a:r>
            <a:r>
              <a:rPr lang="en-US" sz="2400" dirty="0">
                <a:latin typeface="Consolas" panose="020B0609020204030204" pitchFamily="49" charset="0"/>
              </a:rPr>
              <a:t> </a:t>
            </a:r>
            <a:r>
              <a:rPr lang="en-US" sz="2400" dirty="0" err="1">
                <a:latin typeface="Consolas" panose="020B0609020204030204" pitchFamily="49" charset="0"/>
              </a:rPr>
              <a:t>x'x</a:t>
            </a:r>
            <a:r>
              <a:rPr lang="en-US" sz="2400" dirty="0">
                <a:latin typeface="Consolas" panose="020B0609020204030204" pitchFamily="49" charset="0"/>
              </a:rPr>
              <a:t>)</a:t>
            </a:r>
          </a:p>
          <a:p>
            <a:pPr marL="0" indent="0">
              <a:buNone/>
            </a:pPr>
            <a:r>
              <a:rPr lang="en-US" sz="2400" dirty="0">
                <a:latin typeface="Consolas" panose="020B0609020204030204" pitchFamily="49" charset="0"/>
              </a:rPr>
              <a:t>     | _ =&gt; (f x, </a:t>
            </a:r>
            <a:r>
              <a:rPr lang="en-US" sz="2400" dirty="0" err="1">
                <a:latin typeface="Consolas" panose="020B0609020204030204" pitchFamily="49" charset="0"/>
              </a:rPr>
              <a:t>eq_refl</a:t>
            </a:r>
            <a:r>
              <a:rPr lang="en-US" sz="2400" dirty="0">
                <a:latin typeface="Consolas" panose="020B0609020204030204" pitchFamily="49" charset="0"/>
              </a:rPr>
              <a:t> (f x))</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end in</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match</a:t>
            </a:r>
            <a:r>
              <a:rPr lang="en-US" sz="2400" dirty="0">
                <a:latin typeface="Consolas" panose="020B0609020204030204" pitchFamily="49" charset="0"/>
              </a:rPr>
              <a:t> </a:t>
            </a:r>
            <a:r>
              <a:rPr lang="en-US" sz="2400" dirty="0" err="1">
                <a:latin typeface="Consolas" panose="020B0609020204030204" pitchFamily="49" charset="0"/>
              </a:rPr>
              <a:t>rwh</a:t>
            </a:r>
            <a:r>
              <a:rPr lang="en-US" sz="2400" dirty="0">
                <a:latin typeface="Consolas" panose="020B0609020204030204" pitchFamily="49" charset="0"/>
              </a:rPr>
              <a:t> mid </a:t>
            </a:r>
            <a:r>
              <a:rPr lang="en-US" sz="2400" dirty="0">
                <a:solidFill>
                  <a:srgbClr val="D73A49"/>
                </a:solidFill>
                <a:latin typeface="Consolas" panose="020B0609020204030204" pitchFamily="49" charset="0"/>
              </a:rPr>
              <a:t>with</a:t>
            </a:r>
          </a:p>
          <a:p>
            <a:pPr marL="0" indent="0">
              <a:buNone/>
            </a:pPr>
            <a:r>
              <a:rPr lang="en-US" sz="2400" dirty="0">
                <a:latin typeface="Consolas" panose="020B0609020204030204" pitchFamily="49" charset="0"/>
              </a:rPr>
              <a:t>   | (result, </a:t>
            </a:r>
            <a:r>
              <a:rPr lang="en-US" sz="2400" dirty="0" err="1">
                <a:latin typeface="Consolas" panose="020B0609020204030204" pitchFamily="49" charset="0"/>
              </a:rPr>
              <a:t>mid_result</a:t>
            </a:r>
            <a:r>
              <a:rPr lang="en-US" sz="2400" dirty="0">
                <a:latin typeface="Consolas" panose="020B0609020204030204" pitchFamily="49" charset="0"/>
              </a:rPr>
              <a:t>) =&gt; (result, </a:t>
            </a:r>
            <a:r>
              <a:rPr lang="en-US" sz="2400" dirty="0" err="1">
                <a:latin typeface="Consolas" panose="020B0609020204030204" pitchFamily="49" charset="0"/>
              </a:rPr>
              <a:t>eq_trans</a:t>
            </a:r>
            <a:r>
              <a:rPr lang="en-US" sz="2400" dirty="0">
                <a:latin typeface="Consolas" panose="020B0609020204030204" pitchFamily="49" charset="0"/>
              </a:rPr>
              <a:t> </a:t>
            </a:r>
            <a:r>
              <a:rPr lang="en-US" sz="2400" dirty="0" err="1">
                <a:latin typeface="Consolas" panose="020B0609020204030204" pitchFamily="49" charset="0"/>
              </a:rPr>
              <a:t>fx_mid</a:t>
            </a:r>
            <a:r>
              <a:rPr lang="en-US" sz="2400" dirty="0">
                <a:latin typeface="Consolas" panose="020B0609020204030204" pitchFamily="49" charset="0"/>
              </a:rPr>
              <a:t> </a:t>
            </a:r>
            <a:r>
              <a:rPr lang="en-US" sz="2400" dirty="0" err="1">
                <a:latin typeface="Consolas" panose="020B0609020204030204" pitchFamily="49" charset="0"/>
              </a:rPr>
              <a:t>mid_result</a:t>
            </a:r>
            <a:r>
              <a:rPr lang="en-US" sz="2400" dirty="0">
                <a:latin typeface="Consolas" panose="020B0609020204030204" pitchFamily="49" charset="0"/>
              </a:rPr>
              <a:t>)</a:t>
            </a:r>
          </a:p>
          <a:p>
            <a:pPr marL="0" indent="0">
              <a:buNone/>
            </a:pPr>
            <a:r>
              <a:rPr lang="en-US" sz="2400" dirty="0">
                <a:latin typeface="Consolas" panose="020B0609020204030204" pitchFamily="49" charset="0"/>
              </a:rPr>
              <a:t>   | _ =&gt; (mid, </a:t>
            </a:r>
            <a:r>
              <a:rPr lang="en-US" sz="2400" dirty="0" err="1">
                <a:latin typeface="Consolas" panose="020B0609020204030204" pitchFamily="49" charset="0"/>
              </a:rPr>
              <a:t>fx_mid</a:t>
            </a:r>
            <a:r>
              <a:rPr lang="en-US" sz="2400" dirty="0">
                <a:latin typeface="Consolas" panose="020B0609020204030204" pitchFamily="49" charset="0"/>
              </a:rPr>
              <a:t>)</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end</a:t>
            </a:r>
          </a:p>
        </p:txBody>
      </p:sp>
      <p:sp>
        <p:nvSpPr>
          <p:cNvPr id="4" name="Date Placeholder 3">
            <a:extLst>
              <a:ext uri="{FF2B5EF4-FFF2-40B4-BE49-F238E27FC236}">
                <a16:creationId xmlns:a16="http://schemas.microsoft.com/office/drawing/2014/main" id="{08735035-2CDB-48C2-B7DB-52857D865AAD}"/>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81A0C2C2-EF30-4BC8-958D-BB2ABEC5B2D6}"/>
              </a:ext>
            </a:extLst>
          </p:cNvPr>
          <p:cNvSpPr>
            <a:spLocks noGrp="1"/>
          </p:cNvSpPr>
          <p:nvPr>
            <p:ph type="sldNum" sz="quarter" idx="12"/>
          </p:nvPr>
        </p:nvSpPr>
        <p:spPr/>
        <p:txBody>
          <a:bodyPr/>
          <a:lstStyle/>
          <a:p>
            <a:fld id="{F32DFBC5-074D-4C66-ACEB-F88C760FD44F}" type="slidenum">
              <a:rPr lang="en-US" smtClean="0"/>
              <a:t>41</a:t>
            </a:fld>
            <a:endParaRPr lang="en-US"/>
          </a:p>
        </p:txBody>
      </p:sp>
    </p:spTree>
    <p:extLst>
      <p:ext uri="{BB962C8B-B14F-4D97-AF65-F5344CB8AC3E}">
        <p14:creationId xmlns:p14="http://schemas.microsoft.com/office/powerpoint/2010/main" val="2818222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CDCB-EE2E-4A6D-9E9E-69E90D30E081}"/>
              </a:ext>
            </a:extLst>
          </p:cNvPr>
          <p:cNvSpPr>
            <a:spLocks noGrp="1"/>
          </p:cNvSpPr>
          <p:nvPr>
            <p:ph type="title"/>
          </p:nvPr>
        </p:nvSpPr>
        <p:spPr/>
        <p:txBody>
          <a:bodyPr/>
          <a:lstStyle/>
          <a:p>
            <a:r>
              <a:rPr lang="en-US" dirty="0"/>
              <a:t>Rewriting Pseudocode: With Binders</a:t>
            </a:r>
          </a:p>
        </p:txBody>
      </p:sp>
      <p:sp>
        <p:nvSpPr>
          <p:cNvPr id="3" name="Content Placeholder 2">
            <a:extLst>
              <a:ext uri="{FF2B5EF4-FFF2-40B4-BE49-F238E27FC236}">
                <a16:creationId xmlns:a16="http://schemas.microsoft.com/office/drawing/2014/main" id="{B33C7CD6-ABBB-4526-ACC7-2DF06A31BFB0}"/>
              </a:ext>
            </a:extLst>
          </p:cNvPr>
          <p:cNvSpPr>
            <a:spLocks noGrp="1"/>
          </p:cNvSpPr>
          <p:nvPr>
            <p:ph idx="1"/>
          </p:nvPr>
        </p:nvSpPr>
        <p:spPr>
          <a:xfrm>
            <a:off x="0" y="1825624"/>
            <a:ext cx="12192000" cy="5032375"/>
          </a:xfrm>
        </p:spPr>
        <p:txBody>
          <a:bodyPr>
            <a:normAutofit/>
          </a:bodyPr>
          <a:lstStyle/>
          <a:p>
            <a:pPr marL="0" indent="0">
              <a:buNone/>
            </a:pPr>
            <a:r>
              <a:rPr lang="en-US" sz="2400" dirty="0" err="1">
                <a:latin typeface="Consolas" panose="020B0609020204030204" pitchFamily="49" charset="0"/>
              </a:rPr>
              <a:t>rw</a:t>
            </a:r>
            <a:r>
              <a:rPr lang="en-US" sz="2400" dirty="0">
                <a:latin typeface="Consolas" panose="020B0609020204030204" pitchFamily="49" charset="0"/>
              </a:rPr>
              <a:t> (</a:t>
            </a:r>
            <a:r>
              <a:rPr lang="en-US" sz="2400" dirty="0">
                <a:solidFill>
                  <a:srgbClr val="D73A49"/>
                </a:solidFill>
                <a:latin typeface="Consolas" panose="020B0609020204030204" pitchFamily="49" charset="0"/>
              </a:rPr>
              <a:t>fun</a:t>
            </a:r>
            <a:r>
              <a:rPr lang="en-US" sz="2400" dirty="0">
                <a:latin typeface="Consolas" panose="020B0609020204030204" pitchFamily="49" charset="0"/>
              </a:rPr>
              <a:t> x:T =&gt; e) =</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a:t>
            </a:r>
            <a:r>
              <a:rPr lang="en-US" sz="2400" dirty="0" err="1">
                <a:latin typeface="Consolas" panose="020B0609020204030204" pitchFamily="49" charset="0"/>
              </a:rPr>
              <a:t>rrw</a:t>
            </a:r>
            <a:r>
              <a:rPr lang="en-US" sz="2400" dirty="0">
                <a:latin typeface="Consolas" panose="020B0609020204030204" pitchFamily="49" charset="0"/>
              </a:rPr>
              <a:t> := (</a:t>
            </a:r>
            <a:r>
              <a:rPr lang="en-US" sz="2400" dirty="0">
                <a:solidFill>
                  <a:srgbClr val="D73A49"/>
                </a:solidFill>
                <a:latin typeface="Consolas" panose="020B0609020204030204" pitchFamily="49" charset="0"/>
              </a:rPr>
              <a:t>fun</a:t>
            </a:r>
            <a:r>
              <a:rPr lang="en-US" sz="2400" dirty="0">
                <a:latin typeface="Consolas" panose="020B0609020204030204" pitchFamily="49" charset="0"/>
              </a:rPr>
              <a:t> x:T =&gt; </a:t>
            </a:r>
            <a:r>
              <a:rPr lang="en-US" sz="2400" dirty="0" err="1">
                <a:latin typeface="Consolas" panose="020B0609020204030204" pitchFamily="49" charset="0"/>
              </a:rPr>
              <a:t>rw</a:t>
            </a:r>
            <a:r>
              <a:rPr lang="en-US" sz="2400" dirty="0">
                <a:latin typeface="Consolas" panose="020B0609020204030204" pitchFamily="49" charset="0"/>
              </a:rPr>
              <a:t> e) </a:t>
            </a:r>
            <a:r>
              <a:rPr lang="en-US" sz="2400" dirty="0">
                <a:solidFill>
                  <a:srgbClr val="D73A49"/>
                </a:solidFill>
                <a:latin typeface="Consolas" panose="020B0609020204030204" pitchFamily="49" charset="0"/>
              </a:rPr>
              <a:t>in</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mid := (</a:t>
            </a:r>
            <a:r>
              <a:rPr lang="en-US" sz="2400" dirty="0">
                <a:solidFill>
                  <a:srgbClr val="D73A49"/>
                </a:solidFill>
                <a:latin typeface="Consolas" panose="020B0609020204030204" pitchFamily="49" charset="0"/>
              </a:rPr>
              <a:t>fun</a:t>
            </a:r>
            <a:r>
              <a:rPr lang="en-US" sz="2400" dirty="0">
                <a:latin typeface="Consolas" panose="020B0609020204030204" pitchFamily="49" charset="0"/>
              </a:rPr>
              <a:t> y:T =&gt;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(e', _) := beta (</a:t>
            </a:r>
            <a:r>
              <a:rPr lang="en-US" sz="2400" dirty="0" err="1">
                <a:latin typeface="Consolas" panose="020B0609020204030204" pitchFamily="49" charset="0"/>
              </a:rPr>
              <a:t>rrw</a:t>
            </a:r>
            <a:r>
              <a:rPr lang="en-US" sz="2400" dirty="0">
                <a:latin typeface="Consolas" panose="020B0609020204030204" pitchFamily="49" charset="0"/>
              </a:rPr>
              <a:t> y) in e') </a:t>
            </a:r>
            <a:r>
              <a:rPr lang="en-US" sz="2400" dirty="0">
                <a:solidFill>
                  <a:srgbClr val="D73A49"/>
                </a:solidFill>
                <a:latin typeface="Consolas" panose="020B0609020204030204" pitchFamily="49" charset="0"/>
              </a:rPr>
              <a:t>in</a:t>
            </a:r>
            <a:endParaRPr lang="en-US" sz="2400" dirty="0">
              <a:latin typeface="Consolas" panose="020B0609020204030204" pitchFamily="49" charset="0"/>
            </a:endParaRP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a:t>
            </a:r>
            <a:r>
              <a:rPr lang="en-US" sz="2400" dirty="0" err="1">
                <a:latin typeface="Consolas" panose="020B0609020204030204" pitchFamily="49" charset="0"/>
              </a:rPr>
              <a:t>f_mid</a:t>
            </a:r>
            <a:r>
              <a:rPr lang="en-US" sz="2400" dirty="0">
                <a:latin typeface="Consolas" panose="020B0609020204030204" pitchFamily="49" charset="0"/>
              </a:rPr>
              <a:t> := </a:t>
            </a:r>
            <a:r>
              <a:rPr lang="en-US" sz="2400" dirty="0" err="1">
                <a:latin typeface="Consolas" panose="020B0609020204030204" pitchFamily="49" charset="0"/>
              </a:rPr>
              <a:t>functional_extensionality</a:t>
            </a:r>
            <a:endParaRPr lang="en-US" sz="2400" dirty="0">
              <a:latin typeface="Consolas" panose="020B0609020204030204" pitchFamily="49" charset="0"/>
            </a:endParaRP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fun</a:t>
            </a:r>
            <a:r>
              <a:rPr lang="en-US" sz="2400" dirty="0">
                <a:latin typeface="Consolas" panose="020B0609020204030204" pitchFamily="49" charset="0"/>
              </a:rPr>
              <a:t> z:T =&gt; </a:t>
            </a:r>
            <a:r>
              <a:rPr lang="en-US" sz="2400" dirty="0">
                <a:solidFill>
                  <a:srgbClr val="D73A49"/>
                </a:solidFill>
                <a:latin typeface="Consolas" panose="020B0609020204030204" pitchFamily="49" charset="0"/>
              </a:rPr>
              <a:t>let</a:t>
            </a:r>
            <a:r>
              <a:rPr lang="en-US" sz="2400" dirty="0">
                <a:latin typeface="Consolas" panose="020B0609020204030204" pitchFamily="49" charset="0"/>
              </a:rPr>
              <a:t> (_, </a:t>
            </a:r>
            <a:r>
              <a:rPr lang="en-US" sz="2400" dirty="0" err="1">
                <a:latin typeface="Consolas" panose="020B0609020204030204" pitchFamily="49" charset="0"/>
              </a:rPr>
              <a:t>e'e</a:t>
            </a:r>
            <a:r>
              <a:rPr lang="en-US" sz="2400" dirty="0">
                <a:latin typeface="Consolas" panose="020B0609020204030204" pitchFamily="49" charset="0"/>
              </a:rPr>
              <a:t>) := beta (</a:t>
            </a:r>
            <a:r>
              <a:rPr lang="en-US" sz="2400" dirty="0" err="1">
                <a:latin typeface="Consolas" panose="020B0609020204030204" pitchFamily="49" charset="0"/>
              </a:rPr>
              <a:t>rrw</a:t>
            </a:r>
            <a:r>
              <a:rPr lang="en-US" sz="2400" dirty="0">
                <a:latin typeface="Consolas" panose="020B0609020204030204" pitchFamily="49" charset="0"/>
              </a:rPr>
              <a:t> z) in </a:t>
            </a:r>
            <a:r>
              <a:rPr lang="en-US" sz="2400" dirty="0" err="1">
                <a:latin typeface="Consolas" panose="020B0609020204030204" pitchFamily="49" charset="0"/>
              </a:rPr>
              <a:t>e'e</a:t>
            </a:r>
            <a:r>
              <a:rPr lang="en-US" sz="2400" dirty="0">
                <a:latin typeface="Consolas" panose="020B0609020204030204" pitchFamily="49" charset="0"/>
              </a:rPr>
              <a:t>) </a:t>
            </a:r>
            <a:r>
              <a:rPr lang="en-US" sz="2400" dirty="0">
                <a:solidFill>
                  <a:srgbClr val="D73A49"/>
                </a:solidFill>
                <a:latin typeface="Consolas" panose="020B0609020204030204" pitchFamily="49" charset="0"/>
              </a:rPr>
              <a:t>in</a:t>
            </a:r>
            <a:endParaRPr lang="en-US" sz="2400" dirty="0">
              <a:latin typeface="Consolas" panose="020B0609020204030204" pitchFamily="49" charset="0"/>
            </a:endParaRP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match</a:t>
            </a:r>
            <a:r>
              <a:rPr lang="en-US" sz="2400" dirty="0">
                <a:latin typeface="Consolas" panose="020B0609020204030204" pitchFamily="49" charset="0"/>
              </a:rPr>
              <a:t> </a:t>
            </a:r>
            <a:r>
              <a:rPr lang="en-US" sz="2400" dirty="0" err="1">
                <a:latin typeface="Consolas" panose="020B0609020204030204" pitchFamily="49" charset="0"/>
              </a:rPr>
              <a:t>rwh</a:t>
            </a:r>
            <a:r>
              <a:rPr lang="en-US" sz="2400" dirty="0">
                <a:latin typeface="Consolas" panose="020B0609020204030204" pitchFamily="49" charset="0"/>
              </a:rPr>
              <a:t> mid </a:t>
            </a:r>
            <a:r>
              <a:rPr lang="en-US" sz="2400" dirty="0">
                <a:solidFill>
                  <a:srgbClr val="D73A49"/>
                </a:solidFill>
                <a:latin typeface="Consolas" panose="020B0609020204030204" pitchFamily="49" charset="0"/>
              </a:rPr>
              <a:t>with</a:t>
            </a:r>
          </a:p>
          <a:p>
            <a:pPr marL="0" indent="0">
              <a:buNone/>
            </a:pPr>
            <a:r>
              <a:rPr lang="en-US" sz="2400" dirty="0">
                <a:latin typeface="Consolas" panose="020B0609020204030204" pitchFamily="49" charset="0"/>
              </a:rPr>
              <a:t>   | (result, </a:t>
            </a:r>
            <a:r>
              <a:rPr lang="en-US" sz="2400" dirty="0" err="1">
                <a:latin typeface="Consolas" panose="020B0609020204030204" pitchFamily="49" charset="0"/>
              </a:rPr>
              <a:t>mid_result</a:t>
            </a:r>
            <a:r>
              <a:rPr lang="en-US" sz="2400" dirty="0">
                <a:latin typeface="Consolas" panose="020B0609020204030204" pitchFamily="49" charset="0"/>
              </a:rPr>
              <a:t>) =&gt; (result, </a:t>
            </a:r>
            <a:r>
              <a:rPr lang="en-US" sz="2400" dirty="0" err="1">
                <a:latin typeface="Consolas" panose="020B0609020204030204" pitchFamily="49" charset="0"/>
              </a:rPr>
              <a:t>eq_trans</a:t>
            </a:r>
            <a:r>
              <a:rPr lang="en-US" sz="2400" dirty="0">
                <a:latin typeface="Consolas" panose="020B0609020204030204" pitchFamily="49" charset="0"/>
              </a:rPr>
              <a:t> </a:t>
            </a:r>
            <a:r>
              <a:rPr lang="en-US" sz="2400" dirty="0" err="1">
                <a:latin typeface="Consolas" panose="020B0609020204030204" pitchFamily="49" charset="0"/>
              </a:rPr>
              <a:t>f_mid</a:t>
            </a:r>
            <a:r>
              <a:rPr lang="en-US" sz="2400" dirty="0">
                <a:latin typeface="Consolas" panose="020B0609020204030204" pitchFamily="49" charset="0"/>
              </a:rPr>
              <a:t> </a:t>
            </a:r>
            <a:r>
              <a:rPr lang="en-US" sz="2400" dirty="0" err="1">
                <a:latin typeface="Consolas" panose="020B0609020204030204" pitchFamily="49" charset="0"/>
              </a:rPr>
              <a:t>mid_result</a:t>
            </a:r>
            <a:r>
              <a:rPr lang="en-US" sz="2400" dirty="0">
                <a:latin typeface="Consolas" panose="020B0609020204030204" pitchFamily="49" charset="0"/>
              </a:rPr>
              <a:t>)</a:t>
            </a:r>
          </a:p>
          <a:p>
            <a:pPr marL="0" indent="0">
              <a:buNone/>
            </a:pPr>
            <a:r>
              <a:rPr lang="en-US" sz="2400" dirty="0">
                <a:latin typeface="Consolas" panose="020B0609020204030204" pitchFamily="49" charset="0"/>
              </a:rPr>
              <a:t>   | _ =&gt; (mid, </a:t>
            </a:r>
            <a:r>
              <a:rPr lang="en-US" sz="2400" dirty="0" err="1">
                <a:latin typeface="Consolas" panose="020B0609020204030204" pitchFamily="49" charset="0"/>
              </a:rPr>
              <a:t>f_mid</a:t>
            </a:r>
            <a:r>
              <a:rPr lang="en-US" sz="2400" dirty="0">
                <a:latin typeface="Consolas" panose="020B0609020204030204" pitchFamily="49" charset="0"/>
              </a:rPr>
              <a:t>)</a:t>
            </a:r>
          </a:p>
          <a:p>
            <a:pPr marL="0" indent="0">
              <a:buNone/>
            </a:pPr>
            <a:r>
              <a:rPr lang="en-US" sz="2400" dirty="0">
                <a:latin typeface="Consolas" panose="020B0609020204030204" pitchFamily="49" charset="0"/>
              </a:rPr>
              <a:t>   </a:t>
            </a:r>
            <a:r>
              <a:rPr lang="en-US" sz="2400" dirty="0">
                <a:solidFill>
                  <a:srgbClr val="D73A49"/>
                </a:solidFill>
                <a:latin typeface="Consolas" panose="020B0609020204030204" pitchFamily="49" charset="0"/>
              </a:rPr>
              <a:t>end</a:t>
            </a:r>
          </a:p>
        </p:txBody>
      </p:sp>
      <p:sp>
        <p:nvSpPr>
          <p:cNvPr id="4" name="Date Placeholder 3">
            <a:extLst>
              <a:ext uri="{FF2B5EF4-FFF2-40B4-BE49-F238E27FC236}">
                <a16:creationId xmlns:a16="http://schemas.microsoft.com/office/drawing/2014/main" id="{08735035-2CDB-48C2-B7DB-52857D865AAD}"/>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81A0C2C2-EF30-4BC8-958D-BB2ABEC5B2D6}"/>
              </a:ext>
            </a:extLst>
          </p:cNvPr>
          <p:cNvSpPr>
            <a:spLocks noGrp="1"/>
          </p:cNvSpPr>
          <p:nvPr>
            <p:ph type="sldNum" sz="quarter" idx="12"/>
          </p:nvPr>
        </p:nvSpPr>
        <p:spPr/>
        <p:txBody>
          <a:bodyPr/>
          <a:lstStyle/>
          <a:p>
            <a:fld id="{F32DFBC5-074D-4C66-ACEB-F88C760FD44F}" type="slidenum">
              <a:rPr lang="en-US" smtClean="0"/>
              <a:t>42</a:t>
            </a:fld>
            <a:endParaRPr lang="en-US"/>
          </a:p>
        </p:txBody>
      </p:sp>
    </p:spTree>
    <p:extLst>
      <p:ext uri="{BB962C8B-B14F-4D97-AF65-F5344CB8AC3E}">
        <p14:creationId xmlns:p14="http://schemas.microsoft.com/office/powerpoint/2010/main" val="224057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780144" y="365125"/>
            <a:ext cx="11542486" cy="1325563"/>
          </a:xfrm>
        </p:spPr>
        <p:txBody>
          <a:bodyPr>
            <a:normAutofit/>
          </a:bodyPr>
          <a:lstStyle/>
          <a:p>
            <a:r>
              <a:rPr lang="en-US" dirty="0"/>
              <a:t>Partial Evaluation &amp; Rewriting in Fiat Cryptography</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5</a:t>
            </a:fld>
            <a:endParaRPr lang="en-US"/>
          </a:p>
        </p:txBody>
      </p:sp>
      <p:sp>
        <p:nvSpPr>
          <p:cNvPr id="6" name="Rectangle 5">
            <a:extLst>
              <a:ext uri="{FF2B5EF4-FFF2-40B4-BE49-F238E27FC236}">
                <a16:creationId xmlns:a16="http://schemas.microsoft.com/office/drawing/2014/main" id="{3ADA8BF6-196C-44CE-9F8F-B6020127BE04}"/>
              </a:ext>
            </a:extLst>
          </p:cNvPr>
          <p:cNvSpPr/>
          <p:nvPr/>
        </p:nvSpPr>
        <p:spPr>
          <a:xfrm>
            <a:off x="-1" y="2130693"/>
            <a:ext cx="5638801" cy="3877985"/>
          </a:xfrm>
          <a:prstGeom prst="rect">
            <a:avLst/>
          </a:prstGeom>
        </p:spPr>
        <p:txBody>
          <a:bodyPr wrap="square">
            <a:spAutoFit/>
          </a:bodyPr>
          <a:lstStyle/>
          <a:p>
            <a:pPr fontAlgn="t"/>
            <a:r>
              <a:rPr lang="en-US" dirty="0"/>
              <a:t>Template Code:</a:t>
            </a:r>
          </a:p>
          <a:p>
            <a:pPr fontAlgn="t"/>
            <a:r>
              <a:rPr lang="pl-PL" sz="1200" dirty="0">
                <a:solidFill>
                  <a:srgbClr val="E36209"/>
                </a:solidFill>
                <a:latin typeface="Consolas" panose="020B0609020204030204" pitchFamily="49" charset="0"/>
              </a:rPr>
              <a:t>Definition</a:t>
            </a:r>
            <a:r>
              <a:rPr lang="pl-PL" sz="1200" dirty="0">
                <a:latin typeface="Consolas" panose="020B0609020204030204" pitchFamily="49" charset="0"/>
              </a:rPr>
              <a:t> mul (p q:list (Z*Z)):list (Z*Z) :=</a:t>
            </a:r>
          </a:p>
          <a:p>
            <a:pPr fontAlgn="t"/>
            <a:r>
              <a:rPr lang="en-US" sz="1200" dirty="0">
                <a:latin typeface="Consolas" panose="020B0609020204030204" pitchFamily="49" charset="0"/>
              </a:rPr>
              <a:t>  </a:t>
            </a:r>
            <a:r>
              <a:rPr lang="en-US" sz="1200" dirty="0" err="1">
                <a:latin typeface="Consolas" panose="020B0609020204030204" pitchFamily="49" charset="0"/>
              </a:rPr>
              <a:t>flat_map</a:t>
            </a:r>
            <a:r>
              <a:rPr lang="en-US" sz="1200" dirty="0">
                <a:latin typeface="Consolas" panose="020B0609020204030204" pitchFamily="49" charset="0"/>
              </a:rPr>
              <a:t> (</a:t>
            </a:r>
            <a:r>
              <a:rPr lang="en-US" sz="1200" dirty="0">
                <a:solidFill>
                  <a:srgbClr val="D73A49"/>
                </a:solidFill>
                <a:latin typeface="Consolas" panose="020B0609020204030204" pitchFamily="49" charset="0"/>
              </a:rPr>
              <a:t>fun</a:t>
            </a:r>
            <a:r>
              <a:rPr lang="en-US" sz="1200" dirty="0">
                <a:latin typeface="Consolas" panose="020B0609020204030204" pitchFamily="49" charset="0"/>
              </a:rPr>
              <a:t> '(w, t) =&gt;</a:t>
            </a:r>
          </a:p>
          <a:p>
            <a:pPr fontAlgn="t"/>
            <a:r>
              <a:rPr lang="en-US" sz="1200" dirty="0">
                <a:latin typeface="Consolas" panose="020B0609020204030204" pitchFamily="49" charset="0"/>
              </a:rPr>
              <a:t>    map (</a:t>
            </a:r>
            <a:r>
              <a:rPr lang="en-US" sz="1200" dirty="0">
                <a:solidFill>
                  <a:srgbClr val="D73A49"/>
                </a:solidFill>
                <a:latin typeface="Consolas" panose="020B0609020204030204" pitchFamily="49" charset="0"/>
              </a:rPr>
              <a:t>fun</a:t>
            </a:r>
            <a:r>
              <a:rPr lang="en-US" sz="1200" dirty="0">
                <a:latin typeface="Consolas" panose="020B0609020204030204" pitchFamily="49" charset="0"/>
              </a:rPr>
              <a:t> '(w', t') =&gt;</a:t>
            </a:r>
          </a:p>
          <a:p>
            <a:pPr fontAlgn="t"/>
            <a:r>
              <a:rPr lang="en-US" sz="1200" dirty="0">
                <a:latin typeface="Consolas" panose="020B0609020204030204" pitchFamily="49" charset="0"/>
              </a:rPr>
              <a:t>      (w * w', t * t’))</a:t>
            </a:r>
          </a:p>
          <a:p>
            <a:pPr fontAlgn="t"/>
            <a:r>
              <a:rPr lang="en-US" sz="1200" dirty="0">
                <a:latin typeface="Consolas" panose="020B0609020204030204" pitchFamily="49" charset="0"/>
              </a:rPr>
              <a:t>    q) p.</a:t>
            </a:r>
          </a:p>
          <a:p>
            <a:pPr fontAlgn="t"/>
            <a:r>
              <a:rPr lang="pl-PL" sz="1200" dirty="0">
                <a:solidFill>
                  <a:srgbClr val="E36209"/>
                </a:solidFill>
                <a:latin typeface="Consolas" panose="020B0609020204030204" pitchFamily="49" charset="0"/>
              </a:rPr>
              <a:t>Fixpoint</a:t>
            </a:r>
            <a:r>
              <a:rPr lang="pl-PL" sz="1200" dirty="0">
                <a:latin typeface="Consolas" panose="020B0609020204030204" pitchFamily="49" charset="0"/>
              </a:rPr>
              <a:t> square (p:list (Z*Z)):list (Z*Z)</a:t>
            </a:r>
          </a:p>
          <a:p>
            <a:pPr fontAlgn="t"/>
            <a:r>
              <a:rPr lang="en-US" sz="1200" dirty="0">
                <a:latin typeface="Consolas" panose="020B0609020204030204" pitchFamily="49" charset="0"/>
              </a:rPr>
              <a:t>:= </a:t>
            </a:r>
            <a:r>
              <a:rPr lang="en-US" sz="1200" dirty="0">
                <a:solidFill>
                  <a:srgbClr val="D73A49"/>
                </a:solidFill>
                <a:latin typeface="Consolas" panose="020B0609020204030204" pitchFamily="49" charset="0"/>
              </a:rPr>
              <a:t>match</a:t>
            </a:r>
            <a:r>
              <a:rPr lang="en-US" sz="1200" dirty="0">
                <a:latin typeface="Consolas" panose="020B0609020204030204" pitchFamily="49" charset="0"/>
              </a:rPr>
              <a:t> p </a:t>
            </a:r>
            <a:r>
              <a:rPr lang="en-US" sz="1200" dirty="0">
                <a:solidFill>
                  <a:srgbClr val="D73A49"/>
                </a:solidFill>
                <a:latin typeface="Consolas" panose="020B0609020204030204" pitchFamily="49" charset="0"/>
              </a:rPr>
              <a:t>with</a:t>
            </a:r>
            <a:endParaRPr lang="en-US" sz="1200" dirty="0">
              <a:latin typeface="Consolas" panose="020B0609020204030204" pitchFamily="49" charset="0"/>
            </a:endParaRPr>
          </a:p>
          <a:p>
            <a:pPr fontAlgn="t"/>
            <a:r>
              <a:rPr lang="en-US" sz="1200" dirty="0">
                <a:latin typeface="Consolas" panose="020B0609020204030204" pitchFamily="49" charset="0"/>
              </a:rPr>
              <a:t>   | [] =&gt; []</a:t>
            </a:r>
          </a:p>
          <a:p>
            <a:pPr fontAlgn="t"/>
            <a:r>
              <a:rPr lang="en-US" sz="1200" dirty="0">
                <a:latin typeface="Consolas" panose="020B0609020204030204" pitchFamily="49" charset="0"/>
              </a:rPr>
              <a:t>   | (w, t) :: </a:t>
            </a:r>
            <a:r>
              <a:rPr lang="en-US" sz="1200" dirty="0" err="1">
                <a:latin typeface="Consolas" panose="020B0609020204030204" pitchFamily="49" charset="0"/>
              </a:rPr>
              <a:t>ts</a:t>
            </a:r>
            <a:endParaRPr lang="en-US" sz="1200" dirty="0">
              <a:latin typeface="Consolas" panose="020B0609020204030204" pitchFamily="49" charset="0"/>
            </a:endParaRPr>
          </a:p>
          <a:p>
            <a:pPr fontAlgn="t"/>
            <a:r>
              <a:rPr lang="en-US" sz="1200" dirty="0">
                <a:latin typeface="Consolas" panose="020B0609020204030204" pitchFamily="49" charset="0"/>
              </a:rPr>
              <a:t>      =&gt; </a:t>
            </a:r>
            <a:r>
              <a:rPr lang="en-US" sz="1200" dirty="0">
                <a:solidFill>
                  <a:srgbClr val="D73A49"/>
                </a:solidFill>
                <a:latin typeface="Consolas" panose="020B0609020204030204" pitchFamily="49" charset="0"/>
              </a:rPr>
              <a:t>let</a:t>
            </a:r>
            <a:r>
              <a:rPr lang="en-US" sz="1200" dirty="0">
                <a:latin typeface="Consolas" panose="020B0609020204030204" pitchFamily="49" charset="0"/>
              </a:rPr>
              <a:t> </a:t>
            </a:r>
            <a:r>
              <a:rPr lang="en-US" sz="1200" dirty="0" err="1">
                <a:latin typeface="Consolas" panose="020B0609020204030204" pitchFamily="49" charset="0"/>
              </a:rPr>
              <a:t>two_t</a:t>
            </a:r>
            <a:r>
              <a:rPr lang="en-US" sz="1200" dirty="0">
                <a:latin typeface="Consolas" panose="020B0609020204030204" pitchFamily="49" charset="0"/>
              </a:rPr>
              <a:t> := 2 * t </a:t>
            </a:r>
            <a:r>
              <a:rPr lang="en-US" sz="1200" dirty="0">
                <a:solidFill>
                  <a:srgbClr val="D73A49"/>
                </a:solidFill>
                <a:latin typeface="Consolas" panose="020B0609020204030204" pitchFamily="49" charset="0"/>
              </a:rPr>
              <a:t>in</a:t>
            </a:r>
            <a:endParaRPr lang="en-US" sz="1200" dirty="0">
              <a:latin typeface="Consolas" panose="020B0609020204030204" pitchFamily="49" charset="0"/>
            </a:endParaRPr>
          </a:p>
          <a:p>
            <a:pPr fontAlgn="t"/>
            <a:r>
              <a:rPr lang="en-US" sz="1200" dirty="0">
                <a:latin typeface="Consolas" panose="020B0609020204030204" pitchFamily="49" charset="0"/>
              </a:rPr>
              <a:t>         </a:t>
            </a:r>
            <a:r>
              <a:rPr lang="pl-PL" sz="1200" dirty="0">
                <a:latin typeface="Consolas" panose="020B0609020204030204" pitchFamily="49" charset="0"/>
              </a:rPr>
              <a:t>((w * w, t * t)</a:t>
            </a:r>
            <a:endParaRPr lang="en-US" sz="1200" dirty="0">
              <a:latin typeface="Consolas" panose="020B0609020204030204" pitchFamily="49" charset="0"/>
            </a:endParaRPr>
          </a:p>
          <a:p>
            <a:pPr fontAlgn="t"/>
            <a:r>
              <a:rPr lang="en-US" sz="1200" dirty="0">
                <a:latin typeface="Consolas" panose="020B0609020204030204" pitchFamily="49" charset="0"/>
              </a:rPr>
              <a:t>           :: </a:t>
            </a:r>
            <a:r>
              <a:rPr lang="pl-PL" sz="1200" dirty="0">
                <a:latin typeface="Consolas" panose="020B0609020204030204" pitchFamily="49" charset="0"/>
              </a:rPr>
              <a:t>map (λ '(w', t'), (w * w', two_t * t')) ts)</a:t>
            </a:r>
          </a:p>
          <a:p>
            <a:pPr fontAlgn="t"/>
            <a:r>
              <a:rPr lang="en-US" sz="1200" dirty="0">
                <a:latin typeface="Consolas" panose="020B0609020204030204" pitchFamily="49" charset="0"/>
              </a:rPr>
              <a:t>         ++ square </a:t>
            </a:r>
            <a:r>
              <a:rPr lang="en-US" sz="1200" dirty="0" err="1">
                <a:latin typeface="Consolas" panose="020B0609020204030204" pitchFamily="49" charset="0"/>
              </a:rPr>
              <a:t>ts</a:t>
            </a:r>
            <a:endParaRPr lang="en-US" sz="1200" dirty="0">
              <a:latin typeface="Consolas" panose="020B0609020204030204" pitchFamily="49" charset="0"/>
            </a:endParaRPr>
          </a:p>
          <a:p>
            <a:pPr fontAlgn="t"/>
            <a:r>
              <a:rPr lang="en-US" sz="1200" dirty="0">
                <a:solidFill>
                  <a:srgbClr val="D73A49"/>
                </a:solidFill>
                <a:latin typeface="Consolas" panose="020B0609020204030204" pitchFamily="49" charset="0"/>
              </a:rPr>
              <a:t>   end</a:t>
            </a:r>
            <a:r>
              <a:rPr lang="en-US" sz="1200" dirty="0">
                <a:latin typeface="Consolas" panose="020B0609020204030204" pitchFamily="49" charset="0"/>
              </a:rPr>
              <a:t>.</a:t>
            </a:r>
          </a:p>
          <a:p>
            <a:pPr fontAlgn="t"/>
            <a:r>
              <a:rPr lang="pl-PL" sz="1200" dirty="0">
                <a:solidFill>
                  <a:srgbClr val="E36209"/>
                </a:solidFill>
                <a:latin typeface="Consolas" panose="020B0609020204030204" pitchFamily="49" charset="0"/>
              </a:rPr>
              <a:t>Definition</a:t>
            </a:r>
            <a:r>
              <a:rPr lang="pl-PL" sz="1200" dirty="0">
                <a:latin typeface="Consolas" panose="020B0609020204030204" pitchFamily="49" charset="0"/>
              </a:rPr>
              <a:t> split (s:Z) (p:list(Z*Z)):list (Z*Z) * list (Z*Z)</a:t>
            </a:r>
          </a:p>
          <a:p>
            <a:pPr fontAlgn="t"/>
            <a:r>
              <a:rPr lang="en-US" sz="1200" dirty="0">
                <a:latin typeface="Consolas" panose="020B0609020204030204" pitchFamily="49" charset="0"/>
              </a:rPr>
              <a:t>:= let '(hi, lo) := partition (fun '(w, _) =&gt; w mod s =? 0) p </a:t>
            </a:r>
            <a:r>
              <a:rPr lang="en-US" sz="1200" dirty="0">
                <a:solidFill>
                  <a:srgbClr val="D73A49"/>
                </a:solidFill>
                <a:latin typeface="Consolas" panose="020B0609020204030204" pitchFamily="49" charset="0"/>
              </a:rPr>
              <a:t>in</a:t>
            </a:r>
            <a:endParaRPr lang="en-US" sz="1200" dirty="0">
              <a:latin typeface="Consolas" panose="020B0609020204030204" pitchFamily="49" charset="0"/>
            </a:endParaRPr>
          </a:p>
          <a:p>
            <a:pPr fontAlgn="t"/>
            <a:r>
              <a:rPr lang="en-US" sz="1200" dirty="0">
                <a:latin typeface="Consolas" panose="020B0609020204030204" pitchFamily="49" charset="0"/>
              </a:rPr>
              <a:t>   </a:t>
            </a:r>
            <a:r>
              <a:rPr lang="pl-PL" sz="1200" dirty="0">
                <a:latin typeface="Consolas" panose="020B0609020204030204" pitchFamily="49" charset="0"/>
              </a:rPr>
              <a:t>(lo, map (</a:t>
            </a:r>
            <a:r>
              <a:rPr lang="pl-PL" sz="1200" dirty="0">
                <a:solidFill>
                  <a:srgbClr val="D73A49"/>
                </a:solidFill>
                <a:latin typeface="Consolas" panose="020B0609020204030204" pitchFamily="49" charset="0"/>
              </a:rPr>
              <a:t>fun</a:t>
            </a:r>
            <a:r>
              <a:rPr lang="pl-PL" sz="1200" dirty="0">
                <a:latin typeface="Consolas" panose="020B0609020204030204" pitchFamily="49" charset="0"/>
              </a:rPr>
              <a:t> '(w, t) =&gt; (w / s, t)) hi).</a:t>
            </a:r>
          </a:p>
          <a:p>
            <a:pPr fontAlgn="t"/>
            <a:r>
              <a:rPr lang="pl-PL" sz="1200" dirty="0">
                <a:solidFill>
                  <a:srgbClr val="E36209"/>
                </a:solidFill>
                <a:latin typeface="Consolas" panose="020B0609020204030204" pitchFamily="49" charset="0"/>
              </a:rPr>
              <a:t>Definition</a:t>
            </a:r>
            <a:r>
              <a:rPr lang="pl-PL" sz="1200" dirty="0">
                <a:latin typeface="Consolas" panose="020B0609020204030204" pitchFamily="49" charset="0"/>
              </a:rPr>
              <a:t> reduce (s:Z) (c:list (Z*Z)) (p:list (Z*Z)):list (Z*Z)</a:t>
            </a:r>
          </a:p>
          <a:p>
            <a:pPr fontAlgn="t"/>
            <a:r>
              <a:rPr lang="en-US" sz="1200" dirty="0">
                <a:latin typeface="Consolas" panose="020B0609020204030204" pitchFamily="49" charset="0"/>
              </a:rPr>
              <a:t>:= let '(lo, hi) := split s p in lo ++ </a:t>
            </a:r>
            <a:r>
              <a:rPr lang="en-US" sz="1200" dirty="0" err="1">
                <a:latin typeface="Consolas" panose="020B0609020204030204" pitchFamily="49" charset="0"/>
              </a:rPr>
              <a:t>mul</a:t>
            </a:r>
            <a:r>
              <a:rPr lang="en-US" sz="1200" dirty="0">
                <a:latin typeface="Consolas" panose="020B0609020204030204" pitchFamily="49" charset="0"/>
              </a:rPr>
              <a:t> c hi.</a:t>
            </a:r>
          </a:p>
        </p:txBody>
      </p:sp>
      <p:sp>
        <p:nvSpPr>
          <p:cNvPr id="8" name="Rectangle 7">
            <a:extLst>
              <a:ext uri="{FF2B5EF4-FFF2-40B4-BE49-F238E27FC236}">
                <a16:creationId xmlns:a16="http://schemas.microsoft.com/office/drawing/2014/main" id="{028C565B-0D95-4EB1-93CA-A2D49FFEAA7E}"/>
              </a:ext>
            </a:extLst>
          </p:cNvPr>
          <p:cNvSpPr/>
          <p:nvPr/>
        </p:nvSpPr>
        <p:spPr>
          <a:xfrm>
            <a:off x="7117079" y="1798320"/>
            <a:ext cx="4800601" cy="1938992"/>
          </a:xfrm>
          <a:prstGeom prst="rect">
            <a:avLst/>
          </a:prstGeom>
        </p:spPr>
        <p:txBody>
          <a:bodyPr wrap="square" numCol="5">
            <a:spAutoFit/>
          </a:bodyPr>
          <a:lstStyle/>
          <a:p>
            <a:pPr fontAlgn="t"/>
            <a:r>
              <a:rPr lang="en-US" sz="400" dirty="0">
                <a:solidFill>
                  <a:srgbClr val="D73A49"/>
                </a:solidFill>
                <a:latin typeface="Consolas" panose="020B0609020204030204" pitchFamily="49" charset="0"/>
              </a:rPr>
              <a:t>static</a:t>
            </a:r>
            <a:r>
              <a:rPr lang="en-US" sz="400" dirty="0">
                <a:latin typeface="Consolas" panose="020B0609020204030204" pitchFamily="49" charset="0"/>
              </a:rPr>
              <a:t> </a:t>
            </a:r>
            <a:r>
              <a:rPr lang="en-US" sz="400" dirty="0">
                <a:solidFill>
                  <a:srgbClr val="D73A49"/>
                </a:solidFill>
                <a:latin typeface="Consolas" panose="020B0609020204030204" pitchFamily="49" charset="0"/>
              </a:rPr>
              <a:t>void</a:t>
            </a:r>
            <a:r>
              <a:rPr lang="en-US" sz="400" dirty="0">
                <a:latin typeface="Consolas" panose="020B0609020204030204" pitchFamily="49" charset="0"/>
              </a:rPr>
              <a:t> </a:t>
            </a:r>
            <a:r>
              <a:rPr lang="en-US" sz="400" dirty="0">
                <a:solidFill>
                  <a:srgbClr val="6F42C1"/>
                </a:solidFill>
                <a:latin typeface="Consolas" panose="020B0609020204030204" pitchFamily="49" charset="0"/>
              </a:rPr>
              <a:t>fiat_25519_carry_square</a:t>
            </a:r>
            <a:r>
              <a:rPr lang="en-US" sz="400" dirty="0">
                <a:latin typeface="Consolas" panose="020B0609020204030204" pitchFamily="49" charset="0"/>
              </a:rPr>
              <a:t>(</a:t>
            </a:r>
            <a:r>
              <a:rPr lang="en-US" sz="400" dirty="0">
                <a:solidFill>
                  <a:srgbClr val="005CC5"/>
                </a:solidFill>
                <a:latin typeface="Consolas" panose="020B0609020204030204" pitchFamily="49" charset="0"/>
              </a:rPr>
              <a:t>uint64_t</a:t>
            </a:r>
            <a:r>
              <a:rPr lang="en-US" sz="400" dirty="0">
                <a:latin typeface="Consolas" panose="020B0609020204030204" pitchFamily="49" charset="0"/>
              </a:rPr>
              <a:t> out1[</a:t>
            </a:r>
            <a:r>
              <a:rPr lang="en-US" sz="400" dirty="0">
                <a:solidFill>
                  <a:srgbClr val="005CC5"/>
                </a:solidFill>
                <a:latin typeface="Consolas" panose="020B0609020204030204" pitchFamily="49" charset="0"/>
              </a:rPr>
              <a:t>5</a:t>
            </a:r>
            <a:r>
              <a:rPr lang="en-US" sz="400" dirty="0">
                <a:latin typeface="Consolas" panose="020B0609020204030204" pitchFamily="49" charset="0"/>
              </a:rPr>
              <a:t>], </a:t>
            </a:r>
            <a:r>
              <a:rPr lang="en-US" sz="400" dirty="0">
                <a:solidFill>
                  <a:srgbClr val="D73A49"/>
                </a:solidFill>
                <a:latin typeface="Consolas" panose="020B0609020204030204" pitchFamily="49" charset="0"/>
              </a:rPr>
              <a:t>const</a:t>
            </a:r>
            <a:r>
              <a:rPr lang="en-US" sz="400" dirty="0">
                <a:latin typeface="Consolas" panose="020B0609020204030204" pitchFamily="49" charset="0"/>
              </a:rPr>
              <a:t> </a:t>
            </a:r>
            <a:r>
              <a:rPr lang="en-US" sz="400" dirty="0">
                <a:solidFill>
                  <a:srgbClr val="005CC5"/>
                </a:solidFill>
                <a:latin typeface="Consolas" panose="020B0609020204030204" pitchFamily="49" charset="0"/>
              </a:rPr>
              <a:t>uint64_t</a:t>
            </a:r>
            <a:r>
              <a:rPr lang="en-US" sz="400" dirty="0">
                <a:latin typeface="Consolas" panose="020B0609020204030204" pitchFamily="49" charset="0"/>
              </a:rPr>
              <a:t> arg1[</a:t>
            </a:r>
            <a:r>
              <a:rPr lang="en-US" sz="400" dirty="0">
                <a:solidFill>
                  <a:srgbClr val="005CC5"/>
                </a:solidFill>
                <a:latin typeface="Consolas" panose="020B0609020204030204" pitchFamily="49" charset="0"/>
              </a:rPr>
              <a:t>5</a:t>
            </a:r>
            <a:r>
              <a:rPr lang="en-US" sz="400" dirty="0">
                <a:latin typeface="Consolas" panose="020B0609020204030204" pitchFamily="49" charset="0"/>
              </a:rPr>
              <a:t>]) {</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x1;</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x2;</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x5;</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x6;</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x7;</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x8;</a:t>
            </a:r>
          </a:p>
          <a:p>
            <a:pPr fontAlgn="t"/>
            <a:r>
              <a:rPr lang="en-US" sz="400" dirty="0">
                <a:latin typeface="Consolas" panose="020B0609020204030204" pitchFamily="49" charset="0"/>
              </a:rPr>
              <a:t>fiat_25519_uint128 x9;</a:t>
            </a:r>
          </a:p>
          <a:p>
            <a:pPr fontAlgn="t"/>
            <a:r>
              <a:rPr lang="en-US" sz="400" dirty="0">
                <a:latin typeface="Consolas" panose="020B0609020204030204" pitchFamily="49" charset="0"/>
              </a:rPr>
              <a:t>fiat_25519_uint128 x10;</a:t>
            </a:r>
          </a:p>
          <a:p>
            <a:pPr fontAlgn="t"/>
            <a:r>
              <a:rPr lang="en-US" sz="400" dirty="0">
                <a:latin typeface="Consolas" panose="020B0609020204030204" pitchFamily="49" charset="0"/>
              </a:rPr>
              <a:t>fiat_25519_uint128 x11;</a:t>
            </a:r>
          </a:p>
          <a:p>
            <a:pPr fontAlgn="t"/>
            <a:r>
              <a:rPr lang="en-US" sz="400" dirty="0">
                <a:latin typeface="Consolas" panose="020B0609020204030204" pitchFamily="49" charset="0"/>
              </a:rPr>
              <a:t>fiat_25519_uint128 x12;</a:t>
            </a:r>
          </a:p>
          <a:p>
            <a:pPr fontAlgn="t"/>
            <a:r>
              <a:rPr lang="en-US" sz="400" dirty="0">
                <a:latin typeface="Consolas" panose="020B0609020204030204" pitchFamily="49" charset="0"/>
              </a:rPr>
              <a:t>fiat_25519_uint128 x13;</a:t>
            </a:r>
          </a:p>
          <a:p>
            <a:pPr fontAlgn="t"/>
            <a:r>
              <a:rPr lang="en-US" sz="400" dirty="0">
                <a:latin typeface="Consolas" panose="020B0609020204030204" pitchFamily="49" charset="0"/>
              </a:rPr>
              <a:t>fiat_25519_uint128 x14;</a:t>
            </a:r>
          </a:p>
          <a:p>
            <a:pPr fontAlgn="t"/>
            <a:r>
              <a:rPr lang="en-US" sz="400" dirty="0">
                <a:latin typeface="Consolas" panose="020B0609020204030204" pitchFamily="49" charset="0"/>
              </a:rPr>
              <a:t>fiat_25519_uint128 x15;</a:t>
            </a:r>
          </a:p>
          <a:p>
            <a:pPr fontAlgn="t"/>
            <a:r>
              <a:rPr lang="en-US" sz="400" dirty="0">
                <a:latin typeface="Consolas" panose="020B0609020204030204" pitchFamily="49" charset="0"/>
              </a:rPr>
              <a:t>fiat_25519_uint128 x16;</a:t>
            </a:r>
          </a:p>
          <a:p>
            <a:pPr fontAlgn="t"/>
            <a:r>
              <a:rPr lang="en-US" sz="400" dirty="0">
                <a:latin typeface="Consolas" panose="020B0609020204030204" pitchFamily="49" charset="0"/>
              </a:rPr>
              <a:t>fiat_25519_uint128 x17;</a:t>
            </a:r>
          </a:p>
          <a:p>
            <a:pPr fontAlgn="t"/>
            <a:r>
              <a:rPr lang="en-US" sz="400" dirty="0">
                <a:latin typeface="Consolas" panose="020B0609020204030204" pitchFamily="49" charset="0"/>
              </a:rPr>
              <a:t>fiat_25519_uint128 x18;</a:t>
            </a:r>
          </a:p>
          <a:p>
            <a:pPr fontAlgn="t"/>
            <a:r>
              <a:rPr lang="en-US" sz="400" dirty="0">
                <a:latin typeface="Consolas" panose="020B0609020204030204" pitchFamily="49" charset="0"/>
              </a:rPr>
              <a:t>fiat_25519_uint128 x19;</a:t>
            </a:r>
          </a:p>
          <a:p>
            <a:pPr fontAlgn="t"/>
            <a:r>
              <a:rPr lang="en-US" sz="400" dirty="0">
                <a:latin typeface="Consolas" panose="020B0609020204030204" pitchFamily="49" charset="0"/>
              </a:rPr>
              <a:t>fiat_25519_uint128 x20;</a:t>
            </a:r>
          </a:p>
          <a:p>
            <a:pPr fontAlgn="t"/>
            <a:r>
              <a:rPr lang="en-US" sz="400" dirty="0">
                <a:latin typeface="Consolas" panose="020B0609020204030204" pitchFamily="49" charset="0"/>
              </a:rPr>
              <a:t>fiat_25519_uint128 x21;</a:t>
            </a:r>
          </a:p>
          <a:p>
            <a:pPr fontAlgn="t"/>
            <a:r>
              <a:rPr lang="en-US" sz="400" dirty="0">
                <a:latin typeface="Consolas" panose="020B0609020204030204" pitchFamily="49" charset="0"/>
              </a:rPr>
              <a:t>fiat_25519_uint128 x22;</a:t>
            </a:r>
          </a:p>
          <a:p>
            <a:pPr fontAlgn="t"/>
            <a:r>
              <a:rPr lang="en-US" sz="400" dirty="0">
                <a:latin typeface="Consolas" panose="020B0609020204030204" pitchFamily="49" charset="0"/>
              </a:rPr>
              <a:t>fiat_25519_uint128 x23;</a:t>
            </a:r>
          </a:p>
          <a:p>
            <a:pPr fontAlgn="t"/>
            <a:r>
              <a:rPr lang="en-US" sz="400" dirty="0">
                <a:latin typeface="Consolas" panose="020B0609020204030204" pitchFamily="49" charset="0"/>
              </a:rPr>
              <a:t>fiat_25519_uint128 x24;</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x25;</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x26;</a:t>
            </a:r>
          </a:p>
          <a:p>
            <a:pPr fontAlgn="t"/>
            <a:r>
              <a:rPr lang="en-US" sz="400" dirty="0">
                <a:latin typeface="Consolas" panose="020B0609020204030204" pitchFamily="49" charset="0"/>
              </a:rPr>
              <a:t>fiat_25519_uint128 x27;</a:t>
            </a:r>
          </a:p>
          <a:p>
            <a:pPr fontAlgn="t"/>
            <a:r>
              <a:rPr lang="en-US" sz="400" dirty="0">
                <a:latin typeface="Consolas" panose="020B0609020204030204" pitchFamily="49" charset="0"/>
              </a:rPr>
              <a:t>fiat_25519_uint128 x28;</a:t>
            </a:r>
          </a:p>
          <a:p>
            <a:pPr fontAlgn="t"/>
            <a:r>
              <a:rPr lang="en-US" sz="400" dirty="0">
                <a:latin typeface="Consolas" panose="020B0609020204030204" pitchFamily="49" charset="0"/>
              </a:rPr>
              <a:t>fiat_25519_uint128 x29;</a:t>
            </a:r>
          </a:p>
          <a:p>
            <a:pPr fontAlgn="t"/>
            <a:r>
              <a:rPr lang="en-US" sz="400" dirty="0">
                <a:latin typeface="Consolas" panose="020B0609020204030204" pitchFamily="49" charset="0"/>
              </a:rPr>
              <a:t>fiat_25519_uint128 x30;</a:t>
            </a:r>
          </a:p>
          <a:p>
            <a:pPr fontAlgn="t"/>
            <a:r>
              <a:rPr lang="en-US" sz="400" dirty="0">
                <a:latin typeface="Consolas" panose="020B0609020204030204" pitchFamily="49" charset="0"/>
              </a:rPr>
              <a:t>fiat_25519_uint128 x31;</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x32;</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x33;</a:t>
            </a:r>
          </a:p>
          <a:p>
            <a:pPr fontAlgn="t"/>
            <a:r>
              <a:rPr lang="en-US" sz="400" dirty="0">
                <a:latin typeface="Consolas" panose="020B0609020204030204" pitchFamily="49" charset="0"/>
              </a:rPr>
              <a:t>fiat_25519_uint128 x34;</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x35;</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x36;</a:t>
            </a:r>
          </a:p>
          <a:p>
            <a:pPr fontAlgn="t"/>
            <a:r>
              <a:rPr lang="en-US" sz="400" dirty="0">
                <a:latin typeface="Consolas" panose="020B0609020204030204" pitchFamily="49" charset="0"/>
              </a:rPr>
              <a:t>fiat_25519_uint128 x37;</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x38;</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x39;</a:t>
            </a:r>
          </a:p>
          <a:p>
            <a:pPr fontAlgn="t"/>
            <a:r>
              <a:rPr lang="en-US" sz="400" dirty="0">
                <a:latin typeface="Consolas" panose="020B0609020204030204" pitchFamily="49" charset="0"/>
              </a:rPr>
              <a:t>fiat_25519_uint128 x40;</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x41;</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x42;</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x43;</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x44;</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x45;</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x46;</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x47;</a:t>
            </a:r>
          </a:p>
          <a:p>
            <a:pPr fontAlgn="t"/>
            <a:r>
              <a:rPr lang="en-US" sz="400" dirty="0">
                <a:latin typeface="Consolas" panose="020B0609020204030204" pitchFamily="49" charset="0"/>
              </a:rPr>
              <a:t>fiat_25519_uint1 x48;</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x49;</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x50;</a:t>
            </a:r>
          </a:p>
          <a:p>
            <a:pPr fontAlgn="t"/>
            <a:r>
              <a:rPr lang="nl-NL" sz="400" dirty="0">
                <a:latin typeface="Consolas" panose="020B0609020204030204" pitchFamily="49" charset="0"/>
              </a:rPr>
              <a:t>x1 = ((arg1[</a:t>
            </a:r>
            <a:r>
              <a:rPr lang="nl-NL" sz="400" dirty="0">
                <a:solidFill>
                  <a:srgbClr val="005CC5"/>
                </a:solidFill>
                <a:latin typeface="Consolas" panose="020B0609020204030204" pitchFamily="49" charset="0"/>
              </a:rPr>
              <a:t>4</a:t>
            </a:r>
            <a:r>
              <a:rPr lang="nl-NL" sz="400" dirty="0">
                <a:latin typeface="Consolas" panose="020B0609020204030204" pitchFamily="49" charset="0"/>
              </a:rPr>
              <a:t>]) * </a:t>
            </a:r>
            <a:r>
              <a:rPr lang="nl-NL" sz="400" dirty="0">
                <a:solidFill>
                  <a:srgbClr val="005CC5"/>
                </a:solidFill>
                <a:latin typeface="Consolas" panose="020B0609020204030204" pitchFamily="49" charset="0"/>
              </a:rPr>
              <a:t>UINT8_C</a:t>
            </a:r>
            <a:r>
              <a:rPr lang="nl-NL" sz="400" dirty="0">
                <a:latin typeface="Consolas" panose="020B0609020204030204" pitchFamily="49" charset="0"/>
              </a:rPr>
              <a:t>(</a:t>
            </a:r>
            <a:r>
              <a:rPr lang="nl-NL" sz="400" dirty="0">
                <a:solidFill>
                  <a:srgbClr val="005CC5"/>
                </a:solidFill>
                <a:latin typeface="Consolas" panose="020B0609020204030204" pitchFamily="49" charset="0"/>
              </a:rPr>
              <a:t>0x13</a:t>
            </a:r>
            <a:r>
              <a:rPr lang="nl-NL" sz="400" dirty="0">
                <a:latin typeface="Consolas" panose="020B0609020204030204" pitchFamily="49" charset="0"/>
              </a:rPr>
              <a:t>));</a:t>
            </a:r>
          </a:p>
          <a:p>
            <a:pPr fontAlgn="t"/>
            <a:r>
              <a:rPr lang="en-US" sz="400" dirty="0">
                <a:latin typeface="Consolas" panose="020B0609020204030204" pitchFamily="49" charset="0"/>
              </a:rPr>
              <a:t>x2 = (x1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en-US" sz="400" dirty="0">
                <a:latin typeface="Consolas" panose="020B0609020204030204" pitchFamily="49" charset="0"/>
              </a:rPr>
              <a:t>x3 = ((arg1[</a:t>
            </a:r>
            <a:r>
              <a:rPr lang="en-US" sz="400" dirty="0">
                <a:solidFill>
                  <a:srgbClr val="005CC5"/>
                </a:solidFill>
                <a:latin typeface="Consolas" panose="020B0609020204030204" pitchFamily="49" charset="0"/>
              </a:rPr>
              <a:t>4</a:t>
            </a:r>
            <a:r>
              <a:rPr lang="en-US" sz="400" dirty="0">
                <a:latin typeface="Consolas" panose="020B0609020204030204" pitchFamily="49" charset="0"/>
              </a:rPr>
              <a:t>])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nl-NL" sz="400" dirty="0">
                <a:latin typeface="Consolas" panose="020B0609020204030204" pitchFamily="49" charset="0"/>
              </a:rPr>
              <a:t>x4 = ((arg1[</a:t>
            </a:r>
            <a:r>
              <a:rPr lang="nl-NL" sz="400" dirty="0">
                <a:solidFill>
                  <a:srgbClr val="005CC5"/>
                </a:solidFill>
                <a:latin typeface="Consolas" panose="020B0609020204030204" pitchFamily="49" charset="0"/>
              </a:rPr>
              <a:t>3</a:t>
            </a:r>
            <a:r>
              <a:rPr lang="nl-NL" sz="400" dirty="0">
                <a:latin typeface="Consolas" panose="020B0609020204030204" pitchFamily="49" charset="0"/>
              </a:rPr>
              <a:t>]) * </a:t>
            </a:r>
            <a:r>
              <a:rPr lang="nl-NL" sz="400" dirty="0">
                <a:solidFill>
                  <a:srgbClr val="005CC5"/>
                </a:solidFill>
                <a:latin typeface="Consolas" panose="020B0609020204030204" pitchFamily="49" charset="0"/>
              </a:rPr>
              <a:t>UINT8_C</a:t>
            </a:r>
            <a:r>
              <a:rPr lang="nl-NL" sz="400" dirty="0">
                <a:latin typeface="Consolas" panose="020B0609020204030204" pitchFamily="49" charset="0"/>
              </a:rPr>
              <a:t>(</a:t>
            </a:r>
            <a:r>
              <a:rPr lang="nl-NL" sz="400" dirty="0">
                <a:solidFill>
                  <a:srgbClr val="005CC5"/>
                </a:solidFill>
                <a:latin typeface="Consolas" panose="020B0609020204030204" pitchFamily="49" charset="0"/>
              </a:rPr>
              <a:t>0x13</a:t>
            </a:r>
            <a:r>
              <a:rPr lang="nl-NL" sz="400" dirty="0">
                <a:latin typeface="Consolas" panose="020B0609020204030204" pitchFamily="49" charset="0"/>
              </a:rPr>
              <a:t>));</a:t>
            </a:r>
          </a:p>
          <a:p>
            <a:pPr fontAlgn="t"/>
            <a:r>
              <a:rPr lang="en-US" sz="400" dirty="0">
                <a:latin typeface="Consolas" panose="020B0609020204030204" pitchFamily="49" charset="0"/>
              </a:rPr>
              <a:t>x5 = (x4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en-US" sz="400" dirty="0">
                <a:latin typeface="Consolas" panose="020B0609020204030204" pitchFamily="49" charset="0"/>
              </a:rPr>
              <a:t>x6 = ((arg1[</a:t>
            </a:r>
            <a:r>
              <a:rPr lang="en-US" sz="400" dirty="0">
                <a:solidFill>
                  <a:srgbClr val="005CC5"/>
                </a:solidFill>
                <a:latin typeface="Consolas" panose="020B0609020204030204" pitchFamily="49" charset="0"/>
              </a:rPr>
              <a:t>3</a:t>
            </a:r>
            <a:r>
              <a:rPr lang="en-US" sz="400" dirty="0">
                <a:latin typeface="Consolas" panose="020B0609020204030204" pitchFamily="49" charset="0"/>
              </a:rPr>
              <a:t>])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en-US" sz="400" dirty="0">
                <a:latin typeface="Consolas" panose="020B0609020204030204" pitchFamily="49" charset="0"/>
              </a:rPr>
              <a:t>x7 = ((arg1[</a:t>
            </a:r>
            <a:r>
              <a:rPr lang="en-US" sz="400" dirty="0">
                <a:solidFill>
                  <a:srgbClr val="005CC5"/>
                </a:solidFill>
                <a:latin typeface="Consolas" panose="020B0609020204030204" pitchFamily="49" charset="0"/>
              </a:rPr>
              <a:t>2</a:t>
            </a:r>
            <a:r>
              <a:rPr lang="en-US" sz="400" dirty="0">
                <a:latin typeface="Consolas" panose="020B0609020204030204" pitchFamily="49" charset="0"/>
              </a:rPr>
              <a:t>])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en-US" sz="400" dirty="0">
                <a:latin typeface="Consolas" panose="020B0609020204030204" pitchFamily="49" charset="0"/>
              </a:rPr>
              <a:t>x8 = ((arg1[</a:t>
            </a:r>
            <a:r>
              <a:rPr lang="en-US" sz="400" dirty="0">
                <a:solidFill>
                  <a:srgbClr val="005CC5"/>
                </a:solidFill>
                <a:latin typeface="Consolas" panose="020B0609020204030204" pitchFamily="49" charset="0"/>
              </a:rPr>
              <a:t>1</a:t>
            </a:r>
            <a:r>
              <a:rPr lang="en-US" sz="400" dirty="0">
                <a:latin typeface="Consolas" panose="020B0609020204030204" pitchFamily="49" charset="0"/>
              </a:rPr>
              <a:t>])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nl-NL" sz="400" dirty="0">
                <a:latin typeface="Consolas" panose="020B0609020204030204" pitchFamily="49" charset="0"/>
              </a:rPr>
              <a:t>x9 = ((fiat_25519_uint128)(arg1[</a:t>
            </a:r>
            <a:r>
              <a:rPr lang="nl-NL" sz="400" dirty="0">
                <a:solidFill>
                  <a:srgbClr val="005CC5"/>
                </a:solidFill>
                <a:latin typeface="Consolas" panose="020B0609020204030204" pitchFamily="49" charset="0"/>
              </a:rPr>
              <a:t>4</a:t>
            </a:r>
            <a:r>
              <a:rPr lang="nl-NL" sz="400" dirty="0">
                <a:latin typeface="Consolas" panose="020B0609020204030204" pitchFamily="49" charset="0"/>
              </a:rPr>
              <a:t>]) * x1);</a:t>
            </a:r>
          </a:p>
          <a:p>
            <a:pPr fontAlgn="t"/>
            <a:r>
              <a:rPr lang="nl-NL" sz="400" dirty="0">
                <a:latin typeface="Consolas" panose="020B0609020204030204" pitchFamily="49" charset="0"/>
              </a:rPr>
              <a:t>x10 = ((fiat_25519_uint128)(arg1[</a:t>
            </a:r>
            <a:r>
              <a:rPr lang="nl-NL" sz="400" dirty="0">
                <a:solidFill>
                  <a:srgbClr val="005CC5"/>
                </a:solidFill>
                <a:latin typeface="Consolas" panose="020B0609020204030204" pitchFamily="49" charset="0"/>
              </a:rPr>
              <a:t>3</a:t>
            </a:r>
            <a:r>
              <a:rPr lang="nl-NL" sz="400" dirty="0">
                <a:latin typeface="Consolas" panose="020B0609020204030204" pitchFamily="49" charset="0"/>
              </a:rPr>
              <a:t>]) * x2);</a:t>
            </a:r>
          </a:p>
          <a:p>
            <a:pPr fontAlgn="t"/>
            <a:r>
              <a:rPr lang="nl-NL" sz="400" dirty="0">
                <a:latin typeface="Consolas" panose="020B0609020204030204" pitchFamily="49" charset="0"/>
              </a:rPr>
              <a:t>x11 = ((fiat_25519_uint128)(arg1[</a:t>
            </a:r>
            <a:r>
              <a:rPr lang="nl-NL" sz="400" dirty="0">
                <a:solidFill>
                  <a:srgbClr val="005CC5"/>
                </a:solidFill>
                <a:latin typeface="Consolas" panose="020B0609020204030204" pitchFamily="49" charset="0"/>
              </a:rPr>
              <a:t>3</a:t>
            </a:r>
            <a:r>
              <a:rPr lang="nl-NL" sz="400" dirty="0">
                <a:latin typeface="Consolas" panose="020B0609020204030204" pitchFamily="49" charset="0"/>
              </a:rPr>
              <a:t>]) * x4);</a:t>
            </a:r>
          </a:p>
          <a:p>
            <a:pPr fontAlgn="t"/>
            <a:r>
              <a:rPr lang="nl-NL" sz="400" dirty="0">
                <a:latin typeface="Consolas" panose="020B0609020204030204" pitchFamily="49" charset="0"/>
              </a:rPr>
              <a:t>x12 = ((fiat_25519_uint128)(arg1[</a:t>
            </a:r>
            <a:r>
              <a:rPr lang="nl-NL" sz="400" dirty="0">
                <a:solidFill>
                  <a:srgbClr val="005CC5"/>
                </a:solidFill>
                <a:latin typeface="Consolas" panose="020B0609020204030204" pitchFamily="49" charset="0"/>
              </a:rPr>
              <a:t>2</a:t>
            </a:r>
            <a:r>
              <a:rPr lang="nl-NL" sz="400" dirty="0">
                <a:latin typeface="Consolas" panose="020B0609020204030204" pitchFamily="49" charset="0"/>
              </a:rPr>
              <a:t>]) * x2);</a:t>
            </a:r>
          </a:p>
          <a:p>
            <a:pPr fontAlgn="t"/>
            <a:r>
              <a:rPr lang="nl-NL" sz="400" dirty="0">
                <a:latin typeface="Consolas" panose="020B0609020204030204" pitchFamily="49" charset="0"/>
              </a:rPr>
              <a:t>x13 = ((fiat_25519_uint128)(arg1[</a:t>
            </a:r>
            <a:r>
              <a:rPr lang="nl-NL" sz="400" dirty="0">
                <a:solidFill>
                  <a:srgbClr val="005CC5"/>
                </a:solidFill>
                <a:latin typeface="Consolas" panose="020B0609020204030204" pitchFamily="49" charset="0"/>
              </a:rPr>
              <a:t>2</a:t>
            </a:r>
            <a:r>
              <a:rPr lang="nl-NL" sz="400" dirty="0">
                <a:latin typeface="Consolas" panose="020B0609020204030204" pitchFamily="49" charset="0"/>
              </a:rPr>
              <a:t>]) * x5);</a:t>
            </a:r>
          </a:p>
          <a:p>
            <a:pPr fontAlgn="t"/>
            <a:r>
              <a:rPr lang="en-US" sz="400" dirty="0">
                <a:latin typeface="Consolas" panose="020B0609020204030204" pitchFamily="49" charset="0"/>
              </a:rPr>
              <a:t>x14 = ((fiat_25519_uint128)(arg1[</a:t>
            </a:r>
            <a:r>
              <a:rPr lang="en-US" sz="400" dirty="0">
                <a:solidFill>
                  <a:srgbClr val="005CC5"/>
                </a:solidFill>
                <a:latin typeface="Consolas" panose="020B0609020204030204" pitchFamily="49" charset="0"/>
              </a:rPr>
              <a:t>2</a:t>
            </a:r>
            <a:r>
              <a:rPr lang="en-US" sz="400" dirty="0">
                <a:latin typeface="Consolas" panose="020B0609020204030204" pitchFamily="49" charset="0"/>
              </a:rPr>
              <a:t>]) * (arg1[</a:t>
            </a:r>
            <a:r>
              <a:rPr lang="en-US" sz="400" dirty="0">
                <a:solidFill>
                  <a:srgbClr val="005CC5"/>
                </a:solidFill>
                <a:latin typeface="Consolas" panose="020B0609020204030204" pitchFamily="49" charset="0"/>
              </a:rPr>
              <a:t>2</a:t>
            </a:r>
            <a:r>
              <a:rPr lang="en-US" sz="400" dirty="0">
                <a:latin typeface="Consolas" panose="020B0609020204030204" pitchFamily="49" charset="0"/>
              </a:rPr>
              <a:t>]));</a:t>
            </a:r>
          </a:p>
          <a:p>
            <a:pPr fontAlgn="t"/>
            <a:r>
              <a:rPr lang="nl-NL" sz="400" dirty="0">
                <a:latin typeface="Consolas" panose="020B0609020204030204" pitchFamily="49" charset="0"/>
              </a:rPr>
              <a:t>x15 = ((fiat_25519_uint128)(arg1[</a:t>
            </a:r>
            <a:r>
              <a:rPr lang="nl-NL" sz="400" dirty="0">
                <a:solidFill>
                  <a:srgbClr val="005CC5"/>
                </a:solidFill>
                <a:latin typeface="Consolas" panose="020B0609020204030204" pitchFamily="49" charset="0"/>
              </a:rPr>
              <a:t>1</a:t>
            </a:r>
            <a:r>
              <a:rPr lang="nl-NL" sz="400" dirty="0">
                <a:latin typeface="Consolas" panose="020B0609020204030204" pitchFamily="49" charset="0"/>
              </a:rPr>
              <a:t>]) * x2);</a:t>
            </a:r>
          </a:p>
          <a:p>
            <a:pPr fontAlgn="t"/>
            <a:r>
              <a:rPr lang="nl-NL" sz="400" dirty="0">
                <a:latin typeface="Consolas" panose="020B0609020204030204" pitchFamily="49" charset="0"/>
              </a:rPr>
              <a:t>x16 = ((fiat_25519_uint128)(arg1[</a:t>
            </a:r>
            <a:r>
              <a:rPr lang="nl-NL" sz="400" dirty="0">
                <a:solidFill>
                  <a:srgbClr val="005CC5"/>
                </a:solidFill>
                <a:latin typeface="Consolas" panose="020B0609020204030204" pitchFamily="49" charset="0"/>
              </a:rPr>
              <a:t>1</a:t>
            </a:r>
            <a:r>
              <a:rPr lang="nl-NL" sz="400" dirty="0">
                <a:latin typeface="Consolas" panose="020B0609020204030204" pitchFamily="49" charset="0"/>
              </a:rPr>
              <a:t>]) * x6);</a:t>
            </a:r>
          </a:p>
          <a:p>
            <a:pPr fontAlgn="t"/>
            <a:r>
              <a:rPr lang="nl-NL" sz="400" dirty="0">
                <a:latin typeface="Consolas" panose="020B0609020204030204" pitchFamily="49" charset="0"/>
              </a:rPr>
              <a:t>x17 = ((fiat_25519_uint128)(arg1[</a:t>
            </a:r>
            <a:r>
              <a:rPr lang="nl-NL" sz="400" dirty="0">
                <a:solidFill>
                  <a:srgbClr val="005CC5"/>
                </a:solidFill>
                <a:latin typeface="Consolas" panose="020B0609020204030204" pitchFamily="49" charset="0"/>
              </a:rPr>
              <a:t>1</a:t>
            </a:r>
            <a:r>
              <a:rPr lang="nl-NL" sz="400" dirty="0">
                <a:latin typeface="Consolas" panose="020B0609020204030204" pitchFamily="49" charset="0"/>
              </a:rPr>
              <a:t>]) * x7);</a:t>
            </a:r>
          </a:p>
          <a:p>
            <a:pPr fontAlgn="t"/>
            <a:r>
              <a:rPr lang="en-US" sz="400" dirty="0">
                <a:latin typeface="Consolas" panose="020B0609020204030204" pitchFamily="49" charset="0"/>
              </a:rPr>
              <a:t>x18 = ((fiat_25519_uint128)(arg1[</a:t>
            </a:r>
            <a:r>
              <a:rPr lang="en-US" sz="400" dirty="0">
                <a:solidFill>
                  <a:srgbClr val="005CC5"/>
                </a:solidFill>
                <a:latin typeface="Consolas" panose="020B0609020204030204" pitchFamily="49" charset="0"/>
              </a:rPr>
              <a:t>1</a:t>
            </a:r>
            <a:r>
              <a:rPr lang="en-US" sz="400" dirty="0">
                <a:latin typeface="Consolas" panose="020B0609020204030204" pitchFamily="49" charset="0"/>
              </a:rPr>
              <a:t>]) * (arg1[</a:t>
            </a:r>
            <a:r>
              <a:rPr lang="en-US" sz="400" dirty="0">
                <a:solidFill>
                  <a:srgbClr val="005CC5"/>
                </a:solidFill>
                <a:latin typeface="Consolas" panose="020B0609020204030204" pitchFamily="49" charset="0"/>
              </a:rPr>
              <a:t>1</a:t>
            </a:r>
            <a:r>
              <a:rPr lang="en-US" sz="400" dirty="0">
                <a:latin typeface="Consolas" panose="020B0609020204030204" pitchFamily="49" charset="0"/>
              </a:rPr>
              <a:t>]));</a:t>
            </a:r>
          </a:p>
          <a:p>
            <a:pPr fontAlgn="t"/>
            <a:r>
              <a:rPr lang="nl-NL" sz="400" dirty="0">
                <a:latin typeface="Consolas" panose="020B0609020204030204" pitchFamily="49" charset="0"/>
              </a:rPr>
              <a:t>x19 = ((fiat_25519_uint128)(arg1[</a:t>
            </a:r>
            <a:r>
              <a:rPr lang="nl-NL" sz="400" dirty="0">
                <a:solidFill>
                  <a:srgbClr val="005CC5"/>
                </a:solidFill>
                <a:latin typeface="Consolas" panose="020B0609020204030204" pitchFamily="49" charset="0"/>
              </a:rPr>
              <a:t>0</a:t>
            </a:r>
            <a:r>
              <a:rPr lang="nl-NL" sz="400" dirty="0">
                <a:latin typeface="Consolas" panose="020B0609020204030204" pitchFamily="49" charset="0"/>
              </a:rPr>
              <a:t>]) * x3);</a:t>
            </a:r>
          </a:p>
          <a:p>
            <a:pPr fontAlgn="t"/>
            <a:r>
              <a:rPr lang="nl-NL" sz="400" dirty="0">
                <a:latin typeface="Consolas" panose="020B0609020204030204" pitchFamily="49" charset="0"/>
              </a:rPr>
              <a:t>x20 = ((fiat_25519_uint128)(arg1[</a:t>
            </a:r>
            <a:r>
              <a:rPr lang="nl-NL" sz="400" dirty="0">
                <a:solidFill>
                  <a:srgbClr val="005CC5"/>
                </a:solidFill>
                <a:latin typeface="Consolas" panose="020B0609020204030204" pitchFamily="49" charset="0"/>
              </a:rPr>
              <a:t>0</a:t>
            </a:r>
            <a:r>
              <a:rPr lang="nl-NL" sz="400" dirty="0">
                <a:latin typeface="Consolas" panose="020B0609020204030204" pitchFamily="49" charset="0"/>
              </a:rPr>
              <a:t>]) * x6);</a:t>
            </a:r>
          </a:p>
          <a:p>
            <a:pPr fontAlgn="t"/>
            <a:r>
              <a:rPr lang="nl-NL" sz="400" dirty="0">
                <a:latin typeface="Consolas" panose="020B0609020204030204" pitchFamily="49" charset="0"/>
              </a:rPr>
              <a:t>x21 = ((fiat_25519_uint128)(arg1[</a:t>
            </a:r>
            <a:r>
              <a:rPr lang="nl-NL" sz="400" dirty="0">
                <a:solidFill>
                  <a:srgbClr val="005CC5"/>
                </a:solidFill>
                <a:latin typeface="Consolas" panose="020B0609020204030204" pitchFamily="49" charset="0"/>
              </a:rPr>
              <a:t>0</a:t>
            </a:r>
            <a:r>
              <a:rPr lang="nl-NL" sz="400" dirty="0">
                <a:latin typeface="Consolas" panose="020B0609020204030204" pitchFamily="49" charset="0"/>
              </a:rPr>
              <a:t>]) * x7);</a:t>
            </a:r>
          </a:p>
          <a:p>
            <a:pPr fontAlgn="t"/>
            <a:r>
              <a:rPr lang="nl-NL" sz="400" dirty="0">
                <a:latin typeface="Consolas" panose="020B0609020204030204" pitchFamily="49" charset="0"/>
              </a:rPr>
              <a:t>x22 = ((fiat_25519_uint128)(arg1[</a:t>
            </a:r>
            <a:r>
              <a:rPr lang="nl-NL" sz="400" dirty="0">
                <a:solidFill>
                  <a:srgbClr val="005CC5"/>
                </a:solidFill>
                <a:latin typeface="Consolas" panose="020B0609020204030204" pitchFamily="49" charset="0"/>
              </a:rPr>
              <a:t>0</a:t>
            </a:r>
            <a:r>
              <a:rPr lang="nl-NL" sz="400" dirty="0">
                <a:latin typeface="Consolas" panose="020B0609020204030204" pitchFamily="49" charset="0"/>
              </a:rPr>
              <a:t>]) * x8);</a:t>
            </a:r>
          </a:p>
          <a:p>
            <a:pPr fontAlgn="t"/>
            <a:r>
              <a:rPr lang="en-US" sz="400" dirty="0">
                <a:latin typeface="Consolas" panose="020B0609020204030204" pitchFamily="49" charset="0"/>
              </a:rPr>
              <a:t>x23 = ((fiat_25519_uint128)(arg1[</a:t>
            </a:r>
            <a:r>
              <a:rPr lang="en-US" sz="400" dirty="0">
                <a:solidFill>
                  <a:srgbClr val="005CC5"/>
                </a:solidFill>
                <a:latin typeface="Consolas" panose="020B0609020204030204" pitchFamily="49" charset="0"/>
              </a:rPr>
              <a:t>0</a:t>
            </a:r>
            <a:r>
              <a:rPr lang="en-US" sz="400" dirty="0">
                <a:latin typeface="Consolas" panose="020B0609020204030204" pitchFamily="49" charset="0"/>
              </a:rPr>
              <a:t>]) * (arg1[</a:t>
            </a:r>
            <a:r>
              <a:rPr lang="en-US" sz="400" dirty="0">
                <a:solidFill>
                  <a:srgbClr val="005CC5"/>
                </a:solidFill>
                <a:latin typeface="Consolas" panose="020B0609020204030204" pitchFamily="49" charset="0"/>
              </a:rPr>
              <a:t>0</a:t>
            </a:r>
            <a:r>
              <a:rPr lang="en-US" sz="400" dirty="0">
                <a:latin typeface="Consolas" panose="020B0609020204030204" pitchFamily="49" charset="0"/>
              </a:rPr>
              <a:t>]));</a:t>
            </a:r>
          </a:p>
          <a:p>
            <a:pPr fontAlgn="t"/>
            <a:r>
              <a:rPr lang="en-US" sz="400" dirty="0">
                <a:latin typeface="Consolas" panose="020B0609020204030204" pitchFamily="49" charset="0"/>
              </a:rPr>
              <a:t>x24 = (x23 + (x15 + x13));</a:t>
            </a:r>
          </a:p>
          <a:p>
            <a:pPr fontAlgn="t"/>
            <a:r>
              <a:rPr lang="fr-FR" sz="400" dirty="0">
                <a:latin typeface="Consolas" panose="020B0609020204030204" pitchFamily="49" charset="0"/>
              </a:rPr>
              <a:t>x25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)(x24 &gt;&gt; </a:t>
            </a:r>
            <a:r>
              <a:rPr lang="fr-FR" sz="400" dirty="0">
                <a:solidFill>
                  <a:srgbClr val="005CC5"/>
                </a:solidFill>
                <a:latin typeface="Consolas" panose="020B0609020204030204" pitchFamily="49" charset="0"/>
              </a:rPr>
              <a:t>51</a:t>
            </a:r>
            <a:r>
              <a:rPr lang="fr-FR" sz="400" dirty="0">
                <a:latin typeface="Consolas" panose="020B0609020204030204" pitchFamily="49" charset="0"/>
              </a:rPr>
              <a:t>);</a:t>
            </a:r>
          </a:p>
          <a:p>
            <a:pPr fontAlgn="t"/>
            <a:r>
              <a:rPr lang="fr-FR" sz="400" dirty="0">
                <a:latin typeface="Consolas" panose="020B0609020204030204" pitchFamily="49" charset="0"/>
              </a:rPr>
              <a:t>x26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)(x24 &amp; </a:t>
            </a:r>
            <a:r>
              <a:rPr lang="fr-FR" sz="400" dirty="0">
                <a:solidFill>
                  <a:srgbClr val="005CC5"/>
                </a:solidFill>
                <a:latin typeface="Consolas" panose="020B0609020204030204" pitchFamily="49" charset="0"/>
              </a:rPr>
              <a:t>UINT64_C</a:t>
            </a:r>
            <a:r>
              <a:rPr lang="fr-FR" sz="400" dirty="0">
                <a:latin typeface="Consolas" panose="020B0609020204030204" pitchFamily="49" charset="0"/>
              </a:rPr>
              <a:t>(</a:t>
            </a:r>
            <a:r>
              <a:rPr lang="fr-FR" sz="400" dirty="0">
                <a:solidFill>
                  <a:srgbClr val="005CC5"/>
                </a:solidFill>
                <a:latin typeface="Consolas" panose="020B0609020204030204" pitchFamily="49" charset="0"/>
              </a:rPr>
              <a:t>0x7ffffffffffff</a:t>
            </a:r>
            <a:r>
              <a:rPr lang="fr-FR" sz="400" dirty="0">
                <a:latin typeface="Consolas" panose="020B0609020204030204" pitchFamily="49" charset="0"/>
              </a:rPr>
              <a:t>));</a:t>
            </a:r>
          </a:p>
          <a:p>
            <a:pPr fontAlgn="t"/>
            <a:r>
              <a:rPr lang="en-US" sz="400" dirty="0">
                <a:latin typeface="Consolas" panose="020B0609020204030204" pitchFamily="49" charset="0"/>
              </a:rPr>
              <a:t>x27 = (x19 + (x16 + x14));</a:t>
            </a:r>
          </a:p>
          <a:p>
            <a:pPr fontAlgn="t"/>
            <a:r>
              <a:rPr lang="en-US" sz="400" dirty="0">
                <a:latin typeface="Consolas" panose="020B0609020204030204" pitchFamily="49" charset="0"/>
              </a:rPr>
              <a:t>x28 = (x20 + (x17 + x9));</a:t>
            </a:r>
          </a:p>
          <a:p>
            <a:pPr fontAlgn="t"/>
            <a:r>
              <a:rPr lang="en-US" sz="400" dirty="0">
                <a:latin typeface="Consolas" panose="020B0609020204030204" pitchFamily="49" charset="0"/>
              </a:rPr>
              <a:t>x29 = (x21 + (x18 + x10));</a:t>
            </a:r>
          </a:p>
          <a:p>
            <a:pPr fontAlgn="t"/>
            <a:r>
              <a:rPr lang="en-US" sz="400" dirty="0">
                <a:latin typeface="Consolas" panose="020B0609020204030204" pitchFamily="49" charset="0"/>
              </a:rPr>
              <a:t>x30 = (x22 + (x12 + x11));</a:t>
            </a:r>
          </a:p>
          <a:p>
            <a:pPr fontAlgn="t"/>
            <a:r>
              <a:rPr lang="en-US" sz="400" dirty="0">
                <a:latin typeface="Consolas" panose="020B0609020204030204" pitchFamily="49" charset="0"/>
              </a:rPr>
              <a:t>x31 = (x25 + x30);</a:t>
            </a:r>
          </a:p>
          <a:p>
            <a:pPr fontAlgn="t"/>
            <a:r>
              <a:rPr lang="fr-FR" sz="400" dirty="0">
                <a:latin typeface="Consolas" panose="020B0609020204030204" pitchFamily="49" charset="0"/>
              </a:rPr>
              <a:t>x32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)(x31 &gt;&gt; </a:t>
            </a:r>
            <a:r>
              <a:rPr lang="fr-FR" sz="400" dirty="0">
                <a:solidFill>
                  <a:srgbClr val="005CC5"/>
                </a:solidFill>
                <a:latin typeface="Consolas" panose="020B0609020204030204" pitchFamily="49" charset="0"/>
              </a:rPr>
              <a:t>51</a:t>
            </a:r>
            <a:r>
              <a:rPr lang="fr-FR" sz="400" dirty="0">
                <a:latin typeface="Consolas" panose="020B0609020204030204" pitchFamily="49" charset="0"/>
              </a:rPr>
              <a:t>);</a:t>
            </a:r>
          </a:p>
          <a:p>
            <a:pPr fontAlgn="t"/>
            <a:r>
              <a:rPr lang="fr-FR" sz="400" dirty="0">
                <a:latin typeface="Consolas" panose="020B0609020204030204" pitchFamily="49" charset="0"/>
              </a:rPr>
              <a:t>x33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)(x31 &amp; </a:t>
            </a:r>
            <a:r>
              <a:rPr lang="fr-FR" sz="400" dirty="0">
                <a:solidFill>
                  <a:srgbClr val="005CC5"/>
                </a:solidFill>
                <a:latin typeface="Consolas" panose="020B0609020204030204" pitchFamily="49" charset="0"/>
              </a:rPr>
              <a:t>UINT64_C</a:t>
            </a:r>
            <a:r>
              <a:rPr lang="fr-FR" sz="400" dirty="0">
                <a:latin typeface="Consolas" panose="020B0609020204030204" pitchFamily="49" charset="0"/>
              </a:rPr>
              <a:t>(</a:t>
            </a:r>
            <a:r>
              <a:rPr lang="fr-FR" sz="400" dirty="0">
                <a:solidFill>
                  <a:srgbClr val="005CC5"/>
                </a:solidFill>
                <a:latin typeface="Consolas" panose="020B0609020204030204" pitchFamily="49" charset="0"/>
              </a:rPr>
              <a:t>0x7ffffffffffff</a:t>
            </a:r>
            <a:r>
              <a:rPr lang="fr-FR" sz="400" dirty="0">
                <a:latin typeface="Consolas" panose="020B0609020204030204" pitchFamily="49" charset="0"/>
              </a:rPr>
              <a:t>));</a:t>
            </a:r>
          </a:p>
          <a:p>
            <a:pPr fontAlgn="t"/>
            <a:r>
              <a:rPr lang="en-US" sz="400" dirty="0">
                <a:latin typeface="Consolas" panose="020B0609020204030204" pitchFamily="49" charset="0"/>
              </a:rPr>
              <a:t>x34 = (x32 + x29);</a:t>
            </a:r>
          </a:p>
          <a:p>
            <a:pPr fontAlgn="t"/>
            <a:r>
              <a:rPr lang="fr-FR" sz="400" dirty="0">
                <a:latin typeface="Consolas" panose="020B0609020204030204" pitchFamily="49" charset="0"/>
              </a:rPr>
              <a:t>x35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)(x34 &gt;&gt; </a:t>
            </a:r>
            <a:r>
              <a:rPr lang="fr-FR" sz="400" dirty="0">
                <a:solidFill>
                  <a:srgbClr val="005CC5"/>
                </a:solidFill>
                <a:latin typeface="Consolas" panose="020B0609020204030204" pitchFamily="49" charset="0"/>
              </a:rPr>
              <a:t>51</a:t>
            </a:r>
            <a:r>
              <a:rPr lang="fr-FR" sz="400" dirty="0">
                <a:latin typeface="Consolas" panose="020B0609020204030204" pitchFamily="49" charset="0"/>
              </a:rPr>
              <a:t>);</a:t>
            </a:r>
          </a:p>
          <a:p>
            <a:pPr fontAlgn="t"/>
            <a:r>
              <a:rPr lang="fr-FR" sz="400" dirty="0">
                <a:latin typeface="Consolas" panose="020B0609020204030204" pitchFamily="49" charset="0"/>
              </a:rPr>
              <a:t>x36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)(x34 &amp; </a:t>
            </a:r>
            <a:r>
              <a:rPr lang="fr-FR" sz="400" dirty="0">
                <a:solidFill>
                  <a:srgbClr val="005CC5"/>
                </a:solidFill>
                <a:latin typeface="Consolas" panose="020B0609020204030204" pitchFamily="49" charset="0"/>
              </a:rPr>
              <a:t>UINT64_C</a:t>
            </a:r>
            <a:r>
              <a:rPr lang="fr-FR" sz="400" dirty="0">
                <a:latin typeface="Consolas" panose="020B0609020204030204" pitchFamily="49" charset="0"/>
              </a:rPr>
              <a:t>(</a:t>
            </a:r>
            <a:r>
              <a:rPr lang="fr-FR" sz="400" dirty="0">
                <a:solidFill>
                  <a:srgbClr val="005CC5"/>
                </a:solidFill>
                <a:latin typeface="Consolas" panose="020B0609020204030204" pitchFamily="49" charset="0"/>
              </a:rPr>
              <a:t>0x7ffffffffffff</a:t>
            </a:r>
            <a:r>
              <a:rPr lang="fr-FR" sz="400" dirty="0">
                <a:latin typeface="Consolas" panose="020B0609020204030204" pitchFamily="49" charset="0"/>
              </a:rPr>
              <a:t>));</a:t>
            </a:r>
          </a:p>
          <a:p>
            <a:pPr fontAlgn="t"/>
            <a:r>
              <a:rPr lang="en-US" sz="400" dirty="0">
                <a:latin typeface="Consolas" panose="020B0609020204030204" pitchFamily="49" charset="0"/>
              </a:rPr>
              <a:t>x37 = (x35 + x28);</a:t>
            </a:r>
          </a:p>
          <a:p>
            <a:pPr fontAlgn="t"/>
            <a:r>
              <a:rPr lang="fr-FR" sz="400" dirty="0">
                <a:latin typeface="Consolas" panose="020B0609020204030204" pitchFamily="49" charset="0"/>
              </a:rPr>
              <a:t>x38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)(x37 &gt;&gt; </a:t>
            </a:r>
            <a:r>
              <a:rPr lang="fr-FR" sz="400" dirty="0">
                <a:solidFill>
                  <a:srgbClr val="005CC5"/>
                </a:solidFill>
                <a:latin typeface="Consolas" panose="020B0609020204030204" pitchFamily="49" charset="0"/>
              </a:rPr>
              <a:t>51</a:t>
            </a:r>
            <a:r>
              <a:rPr lang="fr-FR" sz="400" dirty="0">
                <a:latin typeface="Consolas" panose="020B0609020204030204" pitchFamily="49" charset="0"/>
              </a:rPr>
              <a:t>);</a:t>
            </a:r>
          </a:p>
          <a:p>
            <a:pPr fontAlgn="t"/>
            <a:r>
              <a:rPr lang="fr-FR" sz="400" dirty="0">
                <a:latin typeface="Consolas" panose="020B0609020204030204" pitchFamily="49" charset="0"/>
              </a:rPr>
              <a:t>x39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)(x37 &amp; </a:t>
            </a:r>
            <a:r>
              <a:rPr lang="fr-FR" sz="400" dirty="0">
                <a:solidFill>
                  <a:srgbClr val="005CC5"/>
                </a:solidFill>
                <a:latin typeface="Consolas" panose="020B0609020204030204" pitchFamily="49" charset="0"/>
              </a:rPr>
              <a:t>UINT64_C</a:t>
            </a:r>
            <a:r>
              <a:rPr lang="fr-FR" sz="400" dirty="0">
                <a:latin typeface="Consolas" panose="020B0609020204030204" pitchFamily="49" charset="0"/>
              </a:rPr>
              <a:t>(</a:t>
            </a:r>
            <a:r>
              <a:rPr lang="fr-FR" sz="400" dirty="0">
                <a:solidFill>
                  <a:srgbClr val="005CC5"/>
                </a:solidFill>
                <a:latin typeface="Consolas" panose="020B0609020204030204" pitchFamily="49" charset="0"/>
              </a:rPr>
              <a:t>0x7ffffffffffff</a:t>
            </a:r>
            <a:r>
              <a:rPr lang="fr-FR" sz="400" dirty="0">
                <a:latin typeface="Consolas" panose="020B0609020204030204" pitchFamily="49" charset="0"/>
              </a:rPr>
              <a:t>));</a:t>
            </a:r>
          </a:p>
          <a:p>
            <a:pPr fontAlgn="t"/>
            <a:r>
              <a:rPr lang="en-US" sz="400" dirty="0">
                <a:latin typeface="Consolas" panose="020B0609020204030204" pitchFamily="49" charset="0"/>
              </a:rPr>
              <a:t>x40 = (x38 + x27);</a:t>
            </a:r>
          </a:p>
          <a:p>
            <a:pPr fontAlgn="t"/>
            <a:r>
              <a:rPr lang="fr-FR" sz="400" dirty="0">
                <a:latin typeface="Consolas" panose="020B0609020204030204" pitchFamily="49" charset="0"/>
              </a:rPr>
              <a:t>x41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)(x40 &gt;&gt; </a:t>
            </a:r>
            <a:r>
              <a:rPr lang="fr-FR" sz="400" dirty="0">
                <a:solidFill>
                  <a:srgbClr val="005CC5"/>
                </a:solidFill>
                <a:latin typeface="Consolas" panose="020B0609020204030204" pitchFamily="49" charset="0"/>
              </a:rPr>
              <a:t>51</a:t>
            </a:r>
            <a:r>
              <a:rPr lang="fr-FR" sz="400" dirty="0">
                <a:latin typeface="Consolas" panose="020B0609020204030204" pitchFamily="49" charset="0"/>
              </a:rPr>
              <a:t>);</a:t>
            </a:r>
          </a:p>
          <a:p>
            <a:pPr fontAlgn="t"/>
            <a:r>
              <a:rPr lang="fr-FR" sz="400" dirty="0">
                <a:latin typeface="Consolas" panose="020B0609020204030204" pitchFamily="49" charset="0"/>
              </a:rPr>
              <a:t>x42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)(x40 &amp; </a:t>
            </a:r>
            <a:r>
              <a:rPr lang="fr-FR" sz="400" dirty="0">
                <a:solidFill>
                  <a:srgbClr val="005CC5"/>
                </a:solidFill>
                <a:latin typeface="Consolas" panose="020B0609020204030204" pitchFamily="49" charset="0"/>
              </a:rPr>
              <a:t>UINT64_C</a:t>
            </a:r>
            <a:r>
              <a:rPr lang="fr-FR" sz="400" dirty="0">
                <a:latin typeface="Consolas" panose="020B0609020204030204" pitchFamily="49" charset="0"/>
              </a:rPr>
              <a:t>(</a:t>
            </a:r>
            <a:r>
              <a:rPr lang="fr-FR" sz="400" dirty="0">
                <a:solidFill>
                  <a:srgbClr val="005CC5"/>
                </a:solidFill>
                <a:latin typeface="Consolas" panose="020B0609020204030204" pitchFamily="49" charset="0"/>
              </a:rPr>
              <a:t>0x7ffffffffffff</a:t>
            </a:r>
            <a:r>
              <a:rPr lang="fr-FR" sz="400" dirty="0">
                <a:latin typeface="Consolas" panose="020B0609020204030204" pitchFamily="49" charset="0"/>
              </a:rPr>
              <a:t>));</a:t>
            </a:r>
          </a:p>
          <a:p>
            <a:pPr fontAlgn="t"/>
            <a:r>
              <a:rPr lang="nl-NL" sz="400" dirty="0">
                <a:latin typeface="Consolas" panose="020B0609020204030204" pitchFamily="49" charset="0"/>
              </a:rPr>
              <a:t>x43 = (x41 * </a:t>
            </a:r>
            <a:r>
              <a:rPr lang="nl-NL" sz="400" dirty="0">
                <a:solidFill>
                  <a:srgbClr val="005CC5"/>
                </a:solidFill>
                <a:latin typeface="Consolas" panose="020B0609020204030204" pitchFamily="49" charset="0"/>
              </a:rPr>
              <a:t>UINT8_C</a:t>
            </a:r>
            <a:r>
              <a:rPr lang="nl-NL" sz="400" dirty="0">
                <a:latin typeface="Consolas" panose="020B0609020204030204" pitchFamily="49" charset="0"/>
              </a:rPr>
              <a:t>(</a:t>
            </a:r>
            <a:r>
              <a:rPr lang="nl-NL" sz="400" dirty="0">
                <a:solidFill>
                  <a:srgbClr val="005CC5"/>
                </a:solidFill>
                <a:latin typeface="Consolas" panose="020B0609020204030204" pitchFamily="49" charset="0"/>
              </a:rPr>
              <a:t>0x13</a:t>
            </a:r>
            <a:r>
              <a:rPr lang="nl-NL" sz="400" dirty="0">
                <a:latin typeface="Consolas" panose="020B0609020204030204" pitchFamily="49" charset="0"/>
              </a:rPr>
              <a:t>));</a:t>
            </a:r>
          </a:p>
          <a:p>
            <a:pPr fontAlgn="t"/>
            <a:r>
              <a:rPr lang="en-US" sz="400" dirty="0">
                <a:latin typeface="Consolas" panose="020B0609020204030204" pitchFamily="49" charset="0"/>
              </a:rPr>
              <a:t>x44 = (x26 + x43);</a:t>
            </a:r>
          </a:p>
          <a:p>
            <a:pPr fontAlgn="t"/>
            <a:r>
              <a:rPr lang="en-US" sz="400" dirty="0">
                <a:latin typeface="Consolas" panose="020B0609020204030204" pitchFamily="49" charset="0"/>
              </a:rPr>
              <a:t>x45 = (x44 &gt;&gt; </a:t>
            </a:r>
            <a:r>
              <a:rPr lang="en-US" sz="400" dirty="0">
                <a:solidFill>
                  <a:srgbClr val="005CC5"/>
                </a:solidFill>
                <a:latin typeface="Consolas" panose="020B0609020204030204" pitchFamily="49" charset="0"/>
              </a:rPr>
              <a:t>51</a:t>
            </a:r>
            <a:r>
              <a:rPr lang="en-US" sz="400" dirty="0">
                <a:latin typeface="Consolas" panose="020B0609020204030204" pitchFamily="49" charset="0"/>
              </a:rPr>
              <a:t>);</a:t>
            </a:r>
          </a:p>
          <a:p>
            <a:pPr fontAlgn="t"/>
            <a:r>
              <a:rPr lang="en-US" sz="400" dirty="0">
                <a:latin typeface="Consolas" panose="020B0609020204030204" pitchFamily="49" charset="0"/>
              </a:rPr>
              <a:t>x46 = (x44 &amp; </a:t>
            </a:r>
            <a:r>
              <a:rPr lang="en-US" sz="400" dirty="0">
                <a:solidFill>
                  <a:srgbClr val="005CC5"/>
                </a:solidFill>
                <a:latin typeface="Consolas" panose="020B0609020204030204" pitchFamily="49" charset="0"/>
              </a:rPr>
              <a:t>UINT64_C</a:t>
            </a:r>
            <a:r>
              <a:rPr lang="en-US" sz="400" dirty="0">
                <a:latin typeface="Consolas" panose="020B0609020204030204" pitchFamily="49" charset="0"/>
              </a:rPr>
              <a:t>(</a:t>
            </a:r>
            <a:r>
              <a:rPr lang="en-US" sz="400" dirty="0">
                <a:solidFill>
                  <a:srgbClr val="005CC5"/>
                </a:solidFill>
                <a:latin typeface="Consolas" panose="020B0609020204030204" pitchFamily="49" charset="0"/>
              </a:rPr>
              <a:t>0x7ffffffffffff</a:t>
            </a:r>
            <a:r>
              <a:rPr lang="en-US" sz="400" dirty="0">
                <a:latin typeface="Consolas" panose="020B0609020204030204" pitchFamily="49" charset="0"/>
              </a:rPr>
              <a:t>));</a:t>
            </a:r>
          </a:p>
          <a:p>
            <a:pPr fontAlgn="t"/>
            <a:r>
              <a:rPr lang="en-US" sz="400" dirty="0">
                <a:latin typeface="Consolas" panose="020B0609020204030204" pitchFamily="49" charset="0"/>
              </a:rPr>
              <a:t>x47 = (x45 + x33);</a:t>
            </a:r>
          </a:p>
          <a:p>
            <a:pPr fontAlgn="t"/>
            <a:r>
              <a:rPr lang="it-IT" sz="400" dirty="0">
                <a:latin typeface="Consolas" panose="020B0609020204030204" pitchFamily="49" charset="0"/>
              </a:rPr>
              <a:t>x48 = (fiat_25519_uint1)(x47 &gt;&gt; </a:t>
            </a:r>
            <a:r>
              <a:rPr lang="it-IT" sz="400" dirty="0">
                <a:solidFill>
                  <a:srgbClr val="005CC5"/>
                </a:solidFill>
                <a:latin typeface="Consolas" panose="020B0609020204030204" pitchFamily="49" charset="0"/>
              </a:rPr>
              <a:t>51</a:t>
            </a:r>
            <a:r>
              <a:rPr lang="it-IT" sz="400" dirty="0">
                <a:latin typeface="Consolas" panose="020B0609020204030204" pitchFamily="49" charset="0"/>
              </a:rPr>
              <a:t>);</a:t>
            </a:r>
          </a:p>
          <a:p>
            <a:pPr fontAlgn="t"/>
            <a:r>
              <a:rPr lang="en-US" sz="400" dirty="0">
                <a:latin typeface="Consolas" panose="020B0609020204030204" pitchFamily="49" charset="0"/>
              </a:rPr>
              <a:t>x49 = (x47 &amp; </a:t>
            </a:r>
            <a:r>
              <a:rPr lang="en-US" sz="400" dirty="0">
                <a:solidFill>
                  <a:srgbClr val="005CC5"/>
                </a:solidFill>
                <a:latin typeface="Consolas" panose="020B0609020204030204" pitchFamily="49" charset="0"/>
              </a:rPr>
              <a:t>UINT64_C</a:t>
            </a:r>
            <a:r>
              <a:rPr lang="en-US" sz="400" dirty="0">
                <a:latin typeface="Consolas" panose="020B0609020204030204" pitchFamily="49" charset="0"/>
              </a:rPr>
              <a:t>(</a:t>
            </a:r>
            <a:r>
              <a:rPr lang="en-US" sz="400" dirty="0">
                <a:solidFill>
                  <a:srgbClr val="005CC5"/>
                </a:solidFill>
                <a:latin typeface="Consolas" panose="020B0609020204030204" pitchFamily="49" charset="0"/>
              </a:rPr>
              <a:t>0x7ffffffffffff</a:t>
            </a:r>
            <a:r>
              <a:rPr lang="en-US" sz="400" dirty="0">
                <a:latin typeface="Consolas" panose="020B0609020204030204" pitchFamily="49" charset="0"/>
              </a:rPr>
              <a:t>));</a:t>
            </a:r>
          </a:p>
          <a:p>
            <a:pPr fontAlgn="t"/>
            <a:r>
              <a:rPr lang="en-US" sz="400" dirty="0">
                <a:latin typeface="Consolas" panose="020B0609020204030204" pitchFamily="49" charset="0"/>
              </a:rPr>
              <a:t>x50 = (x48 + x36);</a:t>
            </a:r>
          </a:p>
          <a:p>
            <a:pPr fontAlgn="t"/>
            <a:r>
              <a:rPr lang="en-US" sz="400" dirty="0">
                <a:latin typeface="Consolas" panose="020B0609020204030204" pitchFamily="49" charset="0"/>
              </a:rPr>
              <a:t>out1[</a:t>
            </a:r>
            <a:r>
              <a:rPr lang="en-US" sz="400" dirty="0">
                <a:solidFill>
                  <a:srgbClr val="005CC5"/>
                </a:solidFill>
                <a:latin typeface="Consolas" panose="020B0609020204030204" pitchFamily="49" charset="0"/>
              </a:rPr>
              <a:t>0</a:t>
            </a:r>
            <a:r>
              <a:rPr lang="en-US" sz="400" dirty="0">
                <a:latin typeface="Consolas" panose="020B0609020204030204" pitchFamily="49" charset="0"/>
              </a:rPr>
              <a:t>] = x46;</a:t>
            </a:r>
          </a:p>
          <a:p>
            <a:pPr fontAlgn="t"/>
            <a:r>
              <a:rPr lang="en-US" sz="400" dirty="0">
                <a:latin typeface="Consolas" panose="020B0609020204030204" pitchFamily="49" charset="0"/>
              </a:rPr>
              <a:t>out1[</a:t>
            </a:r>
            <a:r>
              <a:rPr lang="en-US" sz="400" dirty="0">
                <a:solidFill>
                  <a:srgbClr val="005CC5"/>
                </a:solidFill>
                <a:latin typeface="Consolas" panose="020B0609020204030204" pitchFamily="49" charset="0"/>
              </a:rPr>
              <a:t>1</a:t>
            </a:r>
            <a:r>
              <a:rPr lang="en-US" sz="400" dirty="0">
                <a:latin typeface="Consolas" panose="020B0609020204030204" pitchFamily="49" charset="0"/>
              </a:rPr>
              <a:t>] = x49;</a:t>
            </a:r>
          </a:p>
          <a:p>
            <a:pPr fontAlgn="t"/>
            <a:r>
              <a:rPr lang="en-US" sz="400" dirty="0">
                <a:latin typeface="Consolas" panose="020B0609020204030204" pitchFamily="49" charset="0"/>
              </a:rPr>
              <a:t>out1[</a:t>
            </a:r>
            <a:r>
              <a:rPr lang="en-US" sz="400" dirty="0">
                <a:solidFill>
                  <a:srgbClr val="005CC5"/>
                </a:solidFill>
                <a:latin typeface="Consolas" panose="020B0609020204030204" pitchFamily="49" charset="0"/>
              </a:rPr>
              <a:t>2</a:t>
            </a:r>
            <a:r>
              <a:rPr lang="en-US" sz="400" dirty="0">
                <a:latin typeface="Consolas" panose="020B0609020204030204" pitchFamily="49" charset="0"/>
              </a:rPr>
              <a:t>] = x50;</a:t>
            </a:r>
          </a:p>
          <a:p>
            <a:pPr fontAlgn="t"/>
            <a:r>
              <a:rPr lang="en-US" sz="400" dirty="0">
                <a:latin typeface="Consolas" panose="020B0609020204030204" pitchFamily="49" charset="0"/>
              </a:rPr>
              <a:t>out1[</a:t>
            </a:r>
            <a:r>
              <a:rPr lang="en-US" sz="400" dirty="0">
                <a:solidFill>
                  <a:srgbClr val="005CC5"/>
                </a:solidFill>
                <a:latin typeface="Consolas" panose="020B0609020204030204" pitchFamily="49" charset="0"/>
              </a:rPr>
              <a:t>3</a:t>
            </a:r>
            <a:r>
              <a:rPr lang="en-US" sz="400" dirty="0">
                <a:latin typeface="Consolas" panose="020B0609020204030204" pitchFamily="49" charset="0"/>
              </a:rPr>
              <a:t>] = x39;</a:t>
            </a:r>
          </a:p>
          <a:p>
            <a:pPr fontAlgn="t"/>
            <a:r>
              <a:rPr lang="en-US" sz="400" dirty="0">
                <a:latin typeface="Consolas" panose="020B0609020204030204" pitchFamily="49" charset="0"/>
              </a:rPr>
              <a:t>out1[</a:t>
            </a:r>
            <a:r>
              <a:rPr lang="en-US" sz="400" dirty="0">
                <a:solidFill>
                  <a:srgbClr val="005CC5"/>
                </a:solidFill>
                <a:latin typeface="Consolas" panose="020B0609020204030204" pitchFamily="49" charset="0"/>
              </a:rPr>
              <a:t>4</a:t>
            </a:r>
            <a:r>
              <a:rPr lang="en-US" sz="400" dirty="0">
                <a:latin typeface="Consolas" panose="020B0609020204030204" pitchFamily="49" charset="0"/>
              </a:rPr>
              <a:t>] = x42;</a:t>
            </a:r>
          </a:p>
          <a:p>
            <a:pPr fontAlgn="t"/>
            <a:r>
              <a:rPr lang="en-US" sz="400" dirty="0">
                <a:latin typeface="Consolas" panose="020B0609020204030204" pitchFamily="49" charset="0"/>
              </a:rPr>
              <a:t>}</a:t>
            </a:r>
          </a:p>
        </p:txBody>
      </p:sp>
      <p:sp>
        <p:nvSpPr>
          <p:cNvPr id="17" name="Rectangle 16">
            <a:extLst>
              <a:ext uri="{FF2B5EF4-FFF2-40B4-BE49-F238E27FC236}">
                <a16:creationId xmlns:a16="http://schemas.microsoft.com/office/drawing/2014/main" id="{89CA9127-FC2D-4FB8-AA07-B8AD4D312B4B}"/>
              </a:ext>
            </a:extLst>
          </p:cNvPr>
          <p:cNvSpPr/>
          <p:nvPr/>
        </p:nvSpPr>
        <p:spPr>
          <a:xfrm>
            <a:off x="7117079" y="3959493"/>
            <a:ext cx="4800601" cy="2585323"/>
          </a:xfrm>
          <a:prstGeom prst="rect">
            <a:avLst/>
          </a:prstGeom>
        </p:spPr>
        <p:txBody>
          <a:bodyPr wrap="square" numCol="5">
            <a:spAutoFit/>
          </a:bodyPr>
          <a:lstStyle/>
          <a:p>
            <a:pPr fontAlgn="t"/>
            <a:r>
              <a:rPr lang="en-US" sz="300" dirty="0">
                <a:solidFill>
                  <a:srgbClr val="D73A49"/>
                </a:solidFill>
                <a:latin typeface="Consolas" panose="020B0609020204030204" pitchFamily="49" charset="0"/>
              </a:rPr>
              <a:t>static</a:t>
            </a:r>
            <a:r>
              <a:rPr lang="en-US" sz="300" dirty="0">
                <a:latin typeface="Consolas" panose="020B0609020204030204" pitchFamily="49" charset="0"/>
              </a:rPr>
              <a:t> </a:t>
            </a:r>
            <a:r>
              <a:rPr lang="en-US" sz="300" dirty="0">
                <a:solidFill>
                  <a:srgbClr val="D73A49"/>
                </a:solidFill>
                <a:latin typeface="Consolas" panose="020B0609020204030204" pitchFamily="49" charset="0"/>
              </a:rPr>
              <a:t>void</a:t>
            </a:r>
            <a:r>
              <a:rPr lang="en-US" sz="300" dirty="0">
                <a:latin typeface="Consolas" panose="020B0609020204030204" pitchFamily="49" charset="0"/>
              </a:rPr>
              <a:t> </a:t>
            </a:r>
            <a:r>
              <a:rPr lang="en-US" sz="300" dirty="0">
                <a:solidFill>
                  <a:srgbClr val="6F42C1"/>
                </a:solidFill>
                <a:latin typeface="Consolas" panose="020B0609020204030204" pitchFamily="49" charset="0"/>
              </a:rPr>
              <a:t>fiat_25519_carry_square</a:t>
            </a:r>
            <a:r>
              <a:rPr lang="en-US" sz="300" dirty="0">
                <a:latin typeface="Consolas" panose="020B0609020204030204" pitchFamily="49" charset="0"/>
              </a:rPr>
              <a:t>(</a:t>
            </a:r>
            <a:r>
              <a:rPr lang="en-US" sz="300" dirty="0">
                <a:solidFill>
                  <a:srgbClr val="005CC5"/>
                </a:solidFill>
                <a:latin typeface="Consolas" panose="020B0609020204030204" pitchFamily="49" charset="0"/>
              </a:rPr>
              <a:t>uint32_t</a:t>
            </a:r>
            <a:r>
              <a:rPr lang="en-US" sz="300" dirty="0">
                <a:latin typeface="Consolas" panose="020B0609020204030204" pitchFamily="49" charset="0"/>
              </a:rPr>
              <a:t> out1[</a:t>
            </a:r>
            <a:r>
              <a:rPr lang="en-US" sz="300" dirty="0">
                <a:solidFill>
                  <a:srgbClr val="005CC5"/>
                </a:solidFill>
                <a:latin typeface="Consolas" panose="020B0609020204030204" pitchFamily="49" charset="0"/>
              </a:rPr>
              <a:t>10</a:t>
            </a:r>
            <a:r>
              <a:rPr lang="en-US" sz="300" dirty="0">
                <a:latin typeface="Consolas" panose="020B0609020204030204" pitchFamily="49" charset="0"/>
              </a:rPr>
              <a:t>], </a:t>
            </a:r>
            <a:r>
              <a:rPr lang="en-US" sz="300" dirty="0">
                <a:solidFill>
                  <a:srgbClr val="D73A49"/>
                </a:solidFill>
                <a:latin typeface="Consolas" panose="020B0609020204030204" pitchFamily="49" charset="0"/>
              </a:rPr>
              <a:t>const</a:t>
            </a:r>
            <a:r>
              <a:rPr lang="en-US" sz="300" dirty="0">
                <a:latin typeface="Consolas" panose="020B0609020204030204" pitchFamily="49" charset="0"/>
              </a:rPr>
              <a:t> </a:t>
            </a:r>
            <a:r>
              <a:rPr lang="en-US" sz="300" dirty="0">
                <a:solidFill>
                  <a:srgbClr val="005CC5"/>
                </a:solidFill>
                <a:latin typeface="Consolas" panose="020B0609020204030204" pitchFamily="49" charset="0"/>
              </a:rPr>
              <a:t>uint32_t</a:t>
            </a:r>
            <a:r>
              <a:rPr lang="en-US" sz="300" dirty="0">
                <a:latin typeface="Consolas" panose="020B0609020204030204" pitchFamily="49" charset="0"/>
              </a:rPr>
              <a:t> arg1[</a:t>
            </a:r>
            <a:r>
              <a:rPr lang="en-US" sz="300" dirty="0">
                <a:solidFill>
                  <a:srgbClr val="005CC5"/>
                </a:solidFill>
                <a:latin typeface="Consolas" panose="020B0609020204030204" pitchFamily="49" charset="0"/>
              </a:rPr>
              <a:t>10</a:t>
            </a:r>
            <a:r>
              <a:rPr lang="en-US" sz="300" dirty="0">
                <a:latin typeface="Consolas" panose="020B0609020204030204" pitchFamily="49" charset="0"/>
              </a:rPr>
              <a:t>]) {</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x2;</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x3;</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x6;</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x7;</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x8;</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x9;</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x11;</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x12;</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x13;</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x14;</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x15;</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x16;</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x17;</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x75;</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x76;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x87;</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x88;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x90;</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x91;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x93;</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x94;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x96;</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x97;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x99;</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x100;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x102;</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x103;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x105;</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x106;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x108;</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x109;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x110;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x111;</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x112;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x113;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x114;</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x115;</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x116;</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x117;</a:t>
            </a:r>
          </a:p>
          <a:p>
            <a:pPr fontAlgn="t"/>
            <a:r>
              <a:rPr lang="en-US" sz="300" dirty="0">
                <a:latin typeface="Consolas" panose="020B0609020204030204" pitchFamily="49" charset="0"/>
              </a:rPr>
              <a:t>fiat_25519_uint1 x118;</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x119;</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x120;</a:t>
            </a:r>
          </a:p>
          <a:p>
            <a:pPr fontAlgn="t"/>
            <a:r>
              <a:rPr lang="nl-NL" sz="300" dirty="0">
                <a:latin typeface="Consolas" panose="020B0609020204030204" pitchFamily="49" charset="0"/>
              </a:rPr>
              <a:t>x1 = ((arg1[</a:t>
            </a:r>
            <a:r>
              <a:rPr lang="nl-NL" sz="300" dirty="0">
                <a:solidFill>
                  <a:srgbClr val="005CC5"/>
                </a:solidFill>
                <a:latin typeface="Consolas" panose="020B0609020204030204" pitchFamily="49" charset="0"/>
              </a:rPr>
              <a:t>9</a:t>
            </a:r>
            <a:r>
              <a:rPr lang="nl-NL" sz="300" dirty="0">
                <a:latin typeface="Consolas" panose="020B0609020204030204" pitchFamily="49" charset="0"/>
              </a:rPr>
              <a:t>])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en-US" sz="300" dirty="0">
                <a:latin typeface="Consolas" panose="020B0609020204030204" pitchFamily="49" charset="0"/>
              </a:rPr>
              <a:t>x2 = (x1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x3 = ((arg1[</a:t>
            </a:r>
            <a:r>
              <a:rPr lang="en-US" sz="300" dirty="0">
                <a:solidFill>
                  <a:srgbClr val="005CC5"/>
                </a:solidFill>
                <a:latin typeface="Consolas" panose="020B0609020204030204" pitchFamily="49" charset="0"/>
              </a:rPr>
              <a:t>9</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nl-NL" sz="300" dirty="0">
                <a:latin typeface="Consolas" panose="020B0609020204030204" pitchFamily="49" charset="0"/>
              </a:rPr>
              <a:t>x4 = ((arg1[</a:t>
            </a:r>
            <a:r>
              <a:rPr lang="nl-NL" sz="300" dirty="0">
                <a:solidFill>
                  <a:srgbClr val="005CC5"/>
                </a:solidFill>
                <a:latin typeface="Consolas" panose="020B0609020204030204" pitchFamily="49" charset="0"/>
              </a:rPr>
              <a:t>8</a:t>
            </a:r>
            <a:r>
              <a:rPr lang="nl-NL" sz="300" dirty="0">
                <a:latin typeface="Consolas" panose="020B0609020204030204" pitchFamily="49" charset="0"/>
              </a:rPr>
              <a:t>])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fr-FR" sz="300" dirty="0">
                <a:latin typeface="Consolas" panose="020B0609020204030204" pitchFamily="49" charset="0"/>
              </a:rPr>
              <a:t>x5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)x4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x6 = ((arg1[</a:t>
            </a:r>
            <a:r>
              <a:rPr lang="en-US" sz="300" dirty="0">
                <a:solidFill>
                  <a:srgbClr val="005CC5"/>
                </a:solidFill>
                <a:latin typeface="Consolas" panose="020B0609020204030204" pitchFamily="49" charset="0"/>
              </a:rPr>
              <a:t>8</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nl-NL" sz="300" dirty="0">
                <a:latin typeface="Consolas" panose="020B0609020204030204" pitchFamily="49" charset="0"/>
              </a:rPr>
              <a:t>x7 = ((arg1[</a:t>
            </a:r>
            <a:r>
              <a:rPr lang="nl-NL" sz="300" dirty="0">
                <a:solidFill>
                  <a:srgbClr val="005CC5"/>
                </a:solidFill>
                <a:latin typeface="Consolas" panose="020B0609020204030204" pitchFamily="49" charset="0"/>
              </a:rPr>
              <a:t>7</a:t>
            </a:r>
            <a:r>
              <a:rPr lang="nl-NL" sz="300" dirty="0">
                <a:latin typeface="Consolas" panose="020B0609020204030204" pitchFamily="49" charset="0"/>
              </a:rPr>
              <a:t>])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en-US" sz="300" dirty="0">
                <a:latin typeface="Consolas" panose="020B0609020204030204" pitchFamily="49" charset="0"/>
              </a:rPr>
              <a:t>x8 = (x7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x9 = ((arg1[</a:t>
            </a:r>
            <a:r>
              <a:rPr lang="en-US" sz="300" dirty="0">
                <a:solidFill>
                  <a:srgbClr val="005CC5"/>
                </a:solidFill>
                <a:latin typeface="Consolas" panose="020B0609020204030204" pitchFamily="49" charset="0"/>
              </a:rPr>
              <a:t>7</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nl-NL" sz="300" dirty="0">
                <a:latin typeface="Consolas" panose="020B0609020204030204" pitchFamily="49" charset="0"/>
              </a:rPr>
              <a:t>x10 = ((arg1[</a:t>
            </a:r>
            <a:r>
              <a:rPr lang="nl-NL" sz="300" dirty="0">
                <a:solidFill>
                  <a:srgbClr val="005CC5"/>
                </a:solidFill>
                <a:latin typeface="Consolas" panose="020B0609020204030204" pitchFamily="49" charset="0"/>
              </a:rPr>
              <a:t>6</a:t>
            </a:r>
            <a:r>
              <a:rPr lang="nl-NL" sz="300" dirty="0">
                <a:latin typeface="Consolas" panose="020B0609020204030204" pitchFamily="49" charset="0"/>
              </a:rPr>
              <a:t>])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fr-FR" sz="300" dirty="0">
                <a:latin typeface="Consolas" panose="020B0609020204030204" pitchFamily="49" charset="0"/>
              </a:rPr>
              <a:t>x11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)x10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x12 = ((arg1[</a:t>
            </a:r>
            <a:r>
              <a:rPr lang="en-US" sz="300" dirty="0">
                <a:solidFill>
                  <a:srgbClr val="005CC5"/>
                </a:solidFill>
                <a:latin typeface="Consolas" panose="020B0609020204030204" pitchFamily="49" charset="0"/>
              </a:rPr>
              <a:t>6</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nl-NL" sz="300" dirty="0">
                <a:latin typeface="Consolas" panose="020B0609020204030204" pitchFamily="49" charset="0"/>
              </a:rPr>
              <a:t>x13 = ((arg1[</a:t>
            </a:r>
            <a:r>
              <a:rPr lang="nl-NL" sz="300" dirty="0">
                <a:solidFill>
                  <a:srgbClr val="005CC5"/>
                </a:solidFill>
                <a:latin typeface="Consolas" panose="020B0609020204030204" pitchFamily="49" charset="0"/>
              </a:rPr>
              <a:t>5</a:t>
            </a:r>
            <a:r>
              <a:rPr lang="nl-NL" sz="300" dirty="0">
                <a:latin typeface="Consolas" panose="020B0609020204030204" pitchFamily="49" charset="0"/>
              </a:rPr>
              <a:t>])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en-US" sz="300" dirty="0">
                <a:latin typeface="Consolas" panose="020B0609020204030204" pitchFamily="49" charset="0"/>
              </a:rPr>
              <a:t>x14 = ((arg1[</a:t>
            </a:r>
            <a:r>
              <a:rPr lang="en-US" sz="300" dirty="0">
                <a:solidFill>
                  <a:srgbClr val="005CC5"/>
                </a:solidFill>
                <a:latin typeface="Consolas" panose="020B0609020204030204" pitchFamily="49" charset="0"/>
              </a:rPr>
              <a:t>5</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x15 = ((arg1[</a:t>
            </a:r>
            <a:r>
              <a:rPr lang="en-US" sz="300" dirty="0">
                <a:solidFill>
                  <a:srgbClr val="005CC5"/>
                </a:solidFill>
                <a:latin typeface="Consolas" panose="020B0609020204030204" pitchFamily="49" charset="0"/>
              </a:rPr>
              <a:t>4</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x16 = ((arg1[</a:t>
            </a:r>
            <a:r>
              <a:rPr lang="en-US" sz="300" dirty="0">
                <a:solidFill>
                  <a:srgbClr val="005CC5"/>
                </a:solidFill>
                <a:latin typeface="Consolas" panose="020B0609020204030204" pitchFamily="49" charset="0"/>
              </a:rPr>
              <a:t>3</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x17 = ((arg1[</a:t>
            </a:r>
            <a:r>
              <a:rPr lang="en-US" sz="300" dirty="0">
                <a:solidFill>
                  <a:srgbClr val="005CC5"/>
                </a:solidFill>
                <a:latin typeface="Consolas" panose="020B0609020204030204" pitchFamily="49" charset="0"/>
              </a:rPr>
              <a:t>2</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x18 = ((arg1[</a:t>
            </a:r>
            <a:r>
              <a:rPr lang="en-US" sz="300" dirty="0">
                <a:solidFill>
                  <a:srgbClr val="005CC5"/>
                </a:solidFill>
                <a:latin typeface="Consolas" panose="020B0609020204030204" pitchFamily="49" charset="0"/>
              </a:rPr>
              <a:t>1</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fr-FR" sz="300" dirty="0">
                <a:latin typeface="Consolas" panose="020B0609020204030204" pitchFamily="49" charset="0"/>
              </a:rPr>
              <a:t>x19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9</a:t>
            </a:r>
            <a:r>
              <a:rPr lang="fr-FR" sz="300" dirty="0">
                <a:latin typeface="Consolas" panose="020B0609020204030204" pitchFamily="49" charset="0"/>
              </a:rPr>
              <a:t>]) * (x1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x20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8</a:t>
            </a:r>
            <a:r>
              <a:rPr lang="fr-FR" sz="300" dirty="0">
                <a:latin typeface="Consolas" panose="020B0609020204030204" pitchFamily="49" charset="0"/>
              </a:rPr>
              <a:t>]) * x2);</a:t>
            </a:r>
          </a:p>
          <a:p>
            <a:pPr fontAlgn="t"/>
            <a:r>
              <a:rPr lang="fr-FR" sz="300" dirty="0">
                <a:latin typeface="Consolas" panose="020B0609020204030204" pitchFamily="49" charset="0"/>
              </a:rPr>
              <a:t>x21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8</a:t>
            </a:r>
            <a:r>
              <a:rPr lang="fr-FR" sz="300" dirty="0">
                <a:latin typeface="Consolas" panose="020B0609020204030204" pitchFamily="49" charset="0"/>
              </a:rPr>
              <a:t>]) * x4);</a:t>
            </a:r>
          </a:p>
          <a:p>
            <a:pPr fontAlgn="t"/>
            <a:r>
              <a:rPr lang="fr-FR" sz="300" dirty="0">
                <a:latin typeface="Consolas" panose="020B0609020204030204" pitchFamily="49" charset="0"/>
              </a:rPr>
              <a:t>x22 = ((arg1[</a:t>
            </a:r>
            <a:r>
              <a:rPr lang="fr-FR" sz="300" dirty="0">
                <a:solidFill>
                  <a:srgbClr val="005CC5"/>
                </a:solidFill>
                <a:latin typeface="Consolas" panose="020B0609020204030204" pitchFamily="49" charset="0"/>
              </a:rPr>
              <a:t>7</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)x2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x23 = ((arg1[</a:t>
            </a:r>
            <a:r>
              <a:rPr lang="en-US" sz="300" dirty="0">
                <a:solidFill>
                  <a:srgbClr val="005CC5"/>
                </a:solidFill>
                <a:latin typeface="Consolas" panose="020B0609020204030204" pitchFamily="49" charset="0"/>
              </a:rPr>
              <a:t>7</a:t>
            </a:r>
            <a:r>
              <a:rPr lang="en-US" sz="300" dirty="0">
                <a:latin typeface="Consolas" panose="020B0609020204030204" pitchFamily="49" charset="0"/>
              </a:rPr>
              <a:t>]) * x5);</a:t>
            </a:r>
          </a:p>
          <a:p>
            <a:pPr fontAlgn="t"/>
            <a:r>
              <a:rPr lang="fr-FR" sz="300" dirty="0">
                <a:latin typeface="Consolas" panose="020B0609020204030204" pitchFamily="49" charset="0"/>
              </a:rPr>
              <a:t>x24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7</a:t>
            </a:r>
            <a:r>
              <a:rPr lang="fr-FR" sz="300" dirty="0">
                <a:latin typeface="Consolas" panose="020B0609020204030204" pitchFamily="49" charset="0"/>
              </a:rPr>
              <a:t>]) * (x7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x25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6</a:t>
            </a:r>
            <a:r>
              <a:rPr lang="fr-FR" sz="300" dirty="0">
                <a:latin typeface="Consolas" panose="020B0609020204030204" pitchFamily="49" charset="0"/>
              </a:rPr>
              <a:t>]) * x2);</a:t>
            </a:r>
          </a:p>
          <a:p>
            <a:pPr fontAlgn="t"/>
            <a:r>
              <a:rPr lang="en-US" sz="300" dirty="0">
                <a:latin typeface="Consolas" panose="020B0609020204030204" pitchFamily="49" charset="0"/>
              </a:rPr>
              <a:t>x26 = ((arg1[</a:t>
            </a:r>
            <a:r>
              <a:rPr lang="en-US" sz="300" dirty="0">
                <a:solidFill>
                  <a:srgbClr val="005CC5"/>
                </a:solidFill>
                <a:latin typeface="Consolas" panose="020B0609020204030204" pitchFamily="49" charset="0"/>
              </a:rPr>
              <a:t>6</a:t>
            </a:r>
            <a:r>
              <a:rPr lang="en-US" sz="300" dirty="0">
                <a:latin typeface="Consolas" panose="020B0609020204030204" pitchFamily="49" charset="0"/>
              </a:rPr>
              <a:t>]) * x5);</a:t>
            </a:r>
          </a:p>
          <a:p>
            <a:pPr fontAlgn="t"/>
            <a:r>
              <a:rPr lang="fr-FR" sz="300" dirty="0">
                <a:latin typeface="Consolas" panose="020B0609020204030204" pitchFamily="49" charset="0"/>
              </a:rPr>
              <a:t>x27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6</a:t>
            </a:r>
            <a:r>
              <a:rPr lang="fr-FR" sz="300" dirty="0">
                <a:latin typeface="Consolas" panose="020B0609020204030204" pitchFamily="49" charset="0"/>
              </a:rPr>
              <a:t>]) * x8);</a:t>
            </a:r>
          </a:p>
          <a:p>
            <a:pPr fontAlgn="t"/>
            <a:r>
              <a:rPr lang="fr-FR" sz="300" dirty="0">
                <a:latin typeface="Consolas" panose="020B0609020204030204" pitchFamily="49" charset="0"/>
              </a:rPr>
              <a:t>x28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6</a:t>
            </a:r>
            <a:r>
              <a:rPr lang="fr-FR" sz="300" dirty="0">
                <a:latin typeface="Consolas" panose="020B0609020204030204" pitchFamily="49" charset="0"/>
              </a:rPr>
              <a:t>]) * x10);</a:t>
            </a:r>
          </a:p>
          <a:p>
            <a:pPr fontAlgn="t"/>
            <a:r>
              <a:rPr lang="fr-FR" sz="300" dirty="0">
                <a:latin typeface="Consolas" panose="020B0609020204030204" pitchFamily="49" charset="0"/>
              </a:rPr>
              <a:t>x29 = ((arg1[</a:t>
            </a:r>
            <a:r>
              <a:rPr lang="fr-FR" sz="300" dirty="0">
                <a:solidFill>
                  <a:srgbClr val="005CC5"/>
                </a:solidFill>
                <a:latin typeface="Consolas" panose="020B0609020204030204" pitchFamily="49" charset="0"/>
              </a:rPr>
              <a:t>5</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)x2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x30 = ((arg1[</a:t>
            </a:r>
            <a:r>
              <a:rPr lang="en-US" sz="300" dirty="0">
                <a:solidFill>
                  <a:srgbClr val="005CC5"/>
                </a:solidFill>
                <a:latin typeface="Consolas" panose="020B0609020204030204" pitchFamily="49" charset="0"/>
              </a:rPr>
              <a:t>5</a:t>
            </a:r>
            <a:r>
              <a:rPr lang="en-US" sz="300" dirty="0">
                <a:latin typeface="Consolas" panose="020B0609020204030204" pitchFamily="49" charset="0"/>
              </a:rPr>
              <a:t>]) * x5);</a:t>
            </a:r>
          </a:p>
          <a:p>
            <a:pPr fontAlgn="t"/>
            <a:r>
              <a:rPr lang="fr-FR" sz="300" dirty="0">
                <a:latin typeface="Consolas" panose="020B0609020204030204" pitchFamily="49" charset="0"/>
              </a:rPr>
              <a:t>x31 = ((arg1[</a:t>
            </a:r>
            <a:r>
              <a:rPr lang="fr-FR" sz="300" dirty="0">
                <a:solidFill>
                  <a:srgbClr val="005CC5"/>
                </a:solidFill>
                <a:latin typeface="Consolas" panose="020B0609020204030204" pitchFamily="49" charset="0"/>
              </a:rPr>
              <a:t>5</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)x8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x32 = ((arg1[</a:t>
            </a:r>
            <a:r>
              <a:rPr lang="en-US" sz="300" dirty="0">
                <a:solidFill>
                  <a:srgbClr val="005CC5"/>
                </a:solidFill>
                <a:latin typeface="Consolas" panose="020B0609020204030204" pitchFamily="49" charset="0"/>
              </a:rPr>
              <a:t>5</a:t>
            </a:r>
            <a:r>
              <a:rPr lang="en-US" sz="300" dirty="0">
                <a:latin typeface="Consolas" panose="020B0609020204030204" pitchFamily="49" charset="0"/>
              </a:rPr>
              <a:t>]) * x11);</a:t>
            </a:r>
          </a:p>
          <a:p>
            <a:pPr fontAlgn="t"/>
            <a:r>
              <a:rPr lang="fr-FR" sz="300" dirty="0">
                <a:latin typeface="Consolas" panose="020B0609020204030204" pitchFamily="49" charset="0"/>
              </a:rPr>
              <a:t>x33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5</a:t>
            </a:r>
            <a:r>
              <a:rPr lang="fr-FR" sz="300" dirty="0">
                <a:latin typeface="Consolas" panose="020B0609020204030204" pitchFamily="49" charset="0"/>
              </a:rPr>
              <a:t>]) * (x13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x34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4</a:t>
            </a:r>
            <a:r>
              <a:rPr lang="fr-FR" sz="300" dirty="0">
                <a:latin typeface="Consolas" panose="020B0609020204030204" pitchFamily="49" charset="0"/>
              </a:rPr>
              <a:t>]) * x2);</a:t>
            </a:r>
          </a:p>
          <a:p>
            <a:pPr fontAlgn="t"/>
            <a:r>
              <a:rPr lang="en-US" sz="300" dirty="0">
                <a:latin typeface="Consolas" panose="020B0609020204030204" pitchFamily="49" charset="0"/>
              </a:rPr>
              <a:t>x35 = ((arg1[</a:t>
            </a:r>
            <a:r>
              <a:rPr lang="en-US" sz="300" dirty="0">
                <a:solidFill>
                  <a:srgbClr val="005CC5"/>
                </a:solidFill>
                <a:latin typeface="Consolas" panose="020B0609020204030204" pitchFamily="49" charset="0"/>
              </a:rPr>
              <a:t>4</a:t>
            </a:r>
            <a:r>
              <a:rPr lang="en-US" sz="300" dirty="0">
                <a:latin typeface="Consolas" panose="020B0609020204030204" pitchFamily="49" charset="0"/>
              </a:rPr>
              <a:t>]) * x5);</a:t>
            </a:r>
          </a:p>
          <a:p>
            <a:pPr fontAlgn="t"/>
            <a:r>
              <a:rPr lang="fr-FR" sz="300" dirty="0">
                <a:latin typeface="Consolas" panose="020B0609020204030204" pitchFamily="49" charset="0"/>
              </a:rPr>
              <a:t>x36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4</a:t>
            </a:r>
            <a:r>
              <a:rPr lang="fr-FR" sz="300" dirty="0">
                <a:latin typeface="Consolas" panose="020B0609020204030204" pitchFamily="49" charset="0"/>
              </a:rPr>
              <a:t>]) * x8);</a:t>
            </a:r>
          </a:p>
          <a:p>
            <a:pPr fontAlgn="t"/>
            <a:r>
              <a:rPr lang="en-US" sz="300" dirty="0">
                <a:latin typeface="Consolas" panose="020B0609020204030204" pitchFamily="49" charset="0"/>
              </a:rPr>
              <a:t>x37 = ((arg1[</a:t>
            </a:r>
            <a:r>
              <a:rPr lang="en-US" sz="300" dirty="0">
                <a:solidFill>
                  <a:srgbClr val="005CC5"/>
                </a:solidFill>
                <a:latin typeface="Consolas" panose="020B0609020204030204" pitchFamily="49" charset="0"/>
              </a:rPr>
              <a:t>4</a:t>
            </a:r>
            <a:r>
              <a:rPr lang="en-US" sz="300" dirty="0">
                <a:latin typeface="Consolas" panose="020B0609020204030204" pitchFamily="49" charset="0"/>
              </a:rPr>
              <a:t>]) * x11);</a:t>
            </a:r>
          </a:p>
          <a:p>
            <a:pPr fontAlgn="t"/>
            <a:r>
              <a:rPr lang="fr-FR" sz="300" dirty="0">
                <a:latin typeface="Consolas" panose="020B0609020204030204" pitchFamily="49" charset="0"/>
              </a:rPr>
              <a:t>x38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4</a:t>
            </a:r>
            <a:r>
              <a:rPr lang="fr-FR" sz="300" dirty="0">
                <a:latin typeface="Consolas" panose="020B0609020204030204" pitchFamily="49" charset="0"/>
              </a:rPr>
              <a:t>]) * x14);</a:t>
            </a:r>
          </a:p>
          <a:p>
            <a:pPr fontAlgn="t"/>
            <a:r>
              <a:rPr lang="fr-FR" sz="300" dirty="0">
                <a:latin typeface="Consolas" panose="020B0609020204030204" pitchFamily="49" charset="0"/>
              </a:rPr>
              <a:t>x39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4</a:t>
            </a:r>
            <a:r>
              <a:rPr lang="fr-FR" sz="300" dirty="0">
                <a:latin typeface="Consolas" panose="020B0609020204030204" pitchFamily="49" charset="0"/>
              </a:rPr>
              <a:t>]) * (arg1[</a:t>
            </a:r>
            <a:r>
              <a:rPr lang="fr-FR" sz="300" dirty="0">
                <a:solidFill>
                  <a:srgbClr val="005CC5"/>
                </a:solidFill>
                <a:latin typeface="Consolas" panose="020B0609020204030204" pitchFamily="49" charset="0"/>
              </a:rPr>
              <a:t>4</a:t>
            </a:r>
            <a:r>
              <a:rPr lang="fr-FR" sz="300" dirty="0">
                <a:latin typeface="Consolas" panose="020B0609020204030204" pitchFamily="49" charset="0"/>
              </a:rPr>
              <a:t>]));</a:t>
            </a:r>
          </a:p>
          <a:p>
            <a:pPr fontAlgn="t"/>
            <a:r>
              <a:rPr lang="fr-FR" sz="300" dirty="0">
                <a:latin typeface="Consolas" panose="020B0609020204030204" pitchFamily="49" charset="0"/>
              </a:rPr>
              <a:t>x40 = ((arg1[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)x2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x41 = ((arg1[</a:t>
            </a:r>
            <a:r>
              <a:rPr lang="en-US" sz="300" dirty="0">
                <a:solidFill>
                  <a:srgbClr val="005CC5"/>
                </a:solidFill>
                <a:latin typeface="Consolas" panose="020B0609020204030204" pitchFamily="49" charset="0"/>
              </a:rPr>
              <a:t>3</a:t>
            </a:r>
            <a:r>
              <a:rPr lang="en-US" sz="300" dirty="0">
                <a:latin typeface="Consolas" panose="020B0609020204030204" pitchFamily="49" charset="0"/>
              </a:rPr>
              <a:t>]) * x5);</a:t>
            </a:r>
          </a:p>
          <a:p>
            <a:pPr fontAlgn="t"/>
            <a:r>
              <a:rPr lang="fr-FR" sz="300" dirty="0">
                <a:latin typeface="Consolas" panose="020B0609020204030204" pitchFamily="49" charset="0"/>
              </a:rPr>
              <a:t>x42 = ((arg1[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)x8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x43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x12);</a:t>
            </a:r>
          </a:p>
          <a:p>
            <a:pPr fontAlgn="t"/>
            <a:r>
              <a:rPr lang="fr-FR" sz="300" dirty="0">
                <a:latin typeface="Consolas" panose="020B0609020204030204" pitchFamily="49" charset="0"/>
              </a:rPr>
              <a:t>x44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(x14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x45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x15);</a:t>
            </a:r>
          </a:p>
          <a:p>
            <a:pPr fontAlgn="t"/>
            <a:r>
              <a:rPr lang="fr-FR" sz="300" dirty="0">
                <a:latin typeface="Consolas" panose="020B0609020204030204" pitchFamily="49" charset="0"/>
              </a:rPr>
              <a:t>x46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x47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x2);</a:t>
            </a:r>
          </a:p>
          <a:p>
            <a:pPr fontAlgn="t"/>
            <a:r>
              <a:rPr lang="en-US" sz="300" dirty="0">
                <a:latin typeface="Consolas" panose="020B0609020204030204" pitchFamily="49" charset="0"/>
              </a:rPr>
              <a:t>x48 = ((arg1[</a:t>
            </a:r>
            <a:r>
              <a:rPr lang="en-US" sz="300" dirty="0">
                <a:solidFill>
                  <a:srgbClr val="005CC5"/>
                </a:solidFill>
                <a:latin typeface="Consolas" panose="020B0609020204030204" pitchFamily="49" charset="0"/>
              </a:rPr>
              <a:t>2</a:t>
            </a:r>
            <a:r>
              <a:rPr lang="en-US" sz="300" dirty="0">
                <a:latin typeface="Consolas" panose="020B0609020204030204" pitchFamily="49" charset="0"/>
              </a:rPr>
              <a:t>]) * x5);</a:t>
            </a:r>
          </a:p>
          <a:p>
            <a:pPr fontAlgn="t"/>
            <a:r>
              <a:rPr lang="fr-FR" sz="300" dirty="0">
                <a:latin typeface="Consolas" panose="020B0609020204030204" pitchFamily="49" charset="0"/>
              </a:rPr>
              <a:t>x49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x9);</a:t>
            </a:r>
          </a:p>
          <a:p>
            <a:pPr fontAlgn="t"/>
            <a:r>
              <a:rPr lang="fr-FR" sz="300" dirty="0">
                <a:latin typeface="Consolas" panose="020B0609020204030204" pitchFamily="49" charset="0"/>
              </a:rPr>
              <a:t>x50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x12);</a:t>
            </a:r>
          </a:p>
          <a:p>
            <a:pPr fontAlgn="t"/>
            <a:r>
              <a:rPr lang="fr-FR" sz="300" dirty="0">
                <a:latin typeface="Consolas" panose="020B0609020204030204" pitchFamily="49" charset="0"/>
              </a:rPr>
              <a:t>x51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x14);</a:t>
            </a:r>
          </a:p>
          <a:p>
            <a:pPr fontAlgn="t"/>
            <a:r>
              <a:rPr lang="fr-FR" sz="300" dirty="0">
                <a:latin typeface="Consolas" panose="020B0609020204030204" pitchFamily="49" charset="0"/>
              </a:rPr>
              <a:t>x52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x15);</a:t>
            </a:r>
          </a:p>
          <a:p>
            <a:pPr fontAlgn="t"/>
            <a:r>
              <a:rPr lang="fr-FR" sz="300" dirty="0">
                <a:latin typeface="Consolas" panose="020B0609020204030204" pitchFamily="49" charset="0"/>
              </a:rPr>
              <a:t>x53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x16);</a:t>
            </a:r>
          </a:p>
          <a:p>
            <a:pPr fontAlgn="t"/>
            <a:r>
              <a:rPr lang="fr-FR" sz="300" dirty="0">
                <a:latin typeface="Consolas" panose="020B0609020204030204" pitchFamily="49" charset="0"/>
              </a:rPr>
              <a:t>x54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a:t>
            </a:r>
          </a:p>
          <a:p>
            <a:pPr fontAlgn="t"/>
            <a:r>
              <a:rPr lang="fr-FR" sz="300" dirty="0">
                <a:latin typeface="Consolas" panose="020B0609020204030204" pitchFamily="49" charset="0"/>
              </a:rPr>
              <a:t>x55 = ((arg1[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)x2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x56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x6);</a:t>
            </a:r>
          </a:p>
          <a:p>
            <a:pPr fontAlgn="t"/>
            <a:r>
              <a:rPr lang="fr-FR" sz="300" dirty="0">
                <a:latin typeface="Consolas" panose="020B0609020204030204" pitchFamily="49" charset="0"/>
              </a:rPr>
              <a:t>x57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(x9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x58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x12);</a:t>
            </a:r>
          </a:p>
          <a:p>
            <a:pPr fontAlgn="t"/>
            <a:r>
              <a:rPr lang="fr-FR" sz="300" dirty="0">
                <a:latin typeface="Consolas" panose="020B0609020204030204" pitchFamily="49" charset="0"/>
              </a:rPr>
              <a:t>x59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(x14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x60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x15);</a:t>
            </a:r>
          </a:p>
          <a:p>
            <a:pPr fontAlgn="t"/>
            <a:r>
              <a:rPr lang="fr-FR" sz="300" dirty="0">
                <a:latin typeface="Consolas" panose="020B0609020204030204" pitchFamily="49" charset="0"/>
              </a:rPr>
              <a:t>x61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(x16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x62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x17);</a:t>
            </a:r>
          </a:p>
          <a:p>
            <a:pPr fontAlgn="t"/>
            <a:r>
              <a:rPr lang="fr-FR" sz="300" dirty="0">
                <a:latin typeface="Consolas" panose="020B0609020204030204" pitchFamily="49" charset="0"/>
              </a:rPr>
              <a:t>x63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x64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x3);</a:t>
            </a:r>
          </a:p>
          <a:p>
            <a:pPr fontAlgn="t"/>
            <a:r>
              <a:rPr lang="fr-FR" sz="300" dirty="0">
                <a:latin typeface="Consolas" panose="020B0609020204030204" pitchFamily="49" charset="0"/>
              </a:rPr>
              <a:t>x65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x6);</a:t>
            </a:r>
          </a:p>
          <a:p>
            <a:pPr fontAlgn="t"/>
            <a:r>
              <a:rPr lang="fr-FR" sz="300" dirty="0">
                <a:latin typeface="Consolas" panose="020B0609020204030204" pitchFamily="49" charset="0"/>
              </a:rPr>
              <a:t>x66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x9);</a:t>
            </a:r>
          </a:p>
          <a:p>
            <a:pPr fontAlgn="t"/>
            <a:r>
              <a:rPr lang="fr-FR" sz="300" dirty="0">
                <a:latin typeface="Consolas" panose="020B0609020204030204" pitchFamily="49" charset="0"/>
              </a:rPr>
              <a:t>x67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x12);</a:t>
            </a:r>
          </a:p>
          <a:p>
            <a:pPr fontAlgn="t"/>
            <a:r>
              <a:rPr lang="fr-FR" sz="300" dirty="0">
                <a:latin typeface="Consolas" panose="020B0609020204030204" pitchFamily="49" charset="0"/>
              </a:rPr>
              <a:t>x68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x14);</a:t>
            </a:r>
          </a:p>
          <a:p>
            <a:pPr fontAlgn="t"/>
            <a:r>
              <a:rPr lang="fr-FR" sz="300" dirty="0">
                <a:latin typeface="Consolas" panose="020B0609020204030204" pitchFamily="49" charset="0"/>
              </a:rPr>
              <a:t>x69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x15);</a:t>
            </a:r>
          </a:p>
          <a:p>
            <a:pPr fontAlgn="t"/>
            <a:r>
              <a:rPr lang="fr-FR" sz="300" dirty="0">
                <a:latin typeface="Consolas" panose="020B0609020204030204" pitchFamily="49" charset="0"/>
              </a:rPr>
              <a:t>x70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x16);</a:t>
            </a:r>
          </a:p>
          <a:p>
            <a:pPr fontAlgn="t"/>
            <a:r>
              <a:rPr lang="fr-FR" sz="300" dirty="0">
                <a:latin typeface="Consolas" panose="020B0609020204030204" pitchFamily="49" charset="0"/>
              </a:rPr>
              <a:t>x71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x17);</a:t>
            </a:r>
          </a:p>
          <a:p>
            <a:pPr fontAlgn="t"/>
            <a:r>
              <a:rPr lang="fr-FR" sz="300" dirty="0">
                <a:latin typeface="Consolas" panose="020B0609020204030204" pitchFamily="49" charset="0"/>
              </a:rPr>
              <a:t>x72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x18);</a:t>
            </a:r>
          </a:p>
          <a:p>
            <a:pPr fontAlgn="t"/>
            <a:r>
              <a:rPr lang="fr-FR" sz="300" dirty="0">
                <a:latin typeface="Consolas" panose="020B0609020204030204" pitchFamily="49" charset="0"/>
              </a:rPr>
              <a:t>x73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a:t>
            </a:r>
          </a:p>
          <a:p>
            <a:pPr fontAlgn="t"/>
            <a:r>
              <a:rPr lang="en-US" sz="300" dirty="0">
                <a:latin typeface="Consolas" panose="020B0609020204030204" pitchFamily="49" charset="0"/>
              </a:rPr>
              <a:t>x74 = (x73 + (x55 + (x48 + (x42 + (x37 + x33)))));</a:t>
            </a:r>
          </a:p>
          <a:p>
            <a:pPr fontAlgn="t"/>
            <a:r>
              <a:rPr lang="en-US" sz="300" dirty="0">
                <a:latin typeface="Consolas" panose="020B0609020204030204" pitchFamily="49" charset="0"/>
              </a:rPr>
              <a:t>x75 = (x74 &gt;&gt; </a:t>
            </a:r>
            <a:r>
              <a:rPr lang="en-US" sz="300" dirty="0">
                <a:solidFill>
                  <a:srgbClr val="005CC5"/>
                </a:solidFill>
                <a:latin typeface="Consolas" panose="020B0609020204030204" pitchFamily="49" charset="0"/>
              </a:rPr>
              <a:t>26</a:t>
            </a:r>
            <a:r>
              <a:rPr lang="en-US" sz="300" dirty="0">
                <a:latin typeface="Consolas" panose="020B0609020204030204" pitchFamily="49" charset="0"/>
              </a:rPr>
              <a:t>);</a:t>
            </a:r>
          </a:p>
          <a:p>
            <a:pPr fontAlgn="t"/>
            <a:r>
              <a:rPr lang="fr-FR" sz="300" dirty="0">
                <a:latin typeface="Consolas" panose="020B0609020204030204" pitchFamily="49" charset="0"/>
              </a:rPr>
              <a:t>x76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)(x74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x77 = (x64 + (x56 + (x49 + (x43 + x38))));</a:t>
            </a:r>
          </a:p>
          <a:p>
            <a:pPr fontAlgn="t"/>
            <a:r>
              <a:rPr lang="en-US" sz="300" dirty="0">
                <a:latin typeface="Consolas" panose="020B0609020204030204" pitchFamily="49" charset="0"/>
              </a:rPr>
              <a:t>x78 = (x65 + (x57 + (x50 + (x44 + (x39 + x19)))));</a:t>
            </a:r>
          </a:p>
          <a:p>
            <a:pPr fontAlgn="t"/>
            <a:r>
              <a:rPr lang="en-US" sz="300" dirty="0">
                <a:latin typeface="Consolas" panose="020B0609020204030204" pitchFamily="49" charset="0"/>
              </a:rPr>
              <a:t>x79 = (x66 + (x58 + (x51 + (x45 + x20))));</a:t>
            </a:r>
          </a:p>
          <a:p>
            <a:pPr fontAlgn="t"/>
            <a:r>
              <a:rPr lang="en-US" sz="300" dirty="0">
                <a:latin typeface="Consolas" panose="020B0609020204030204" pitchFamily="49" charset="0"/>
              </a:rPr>
              <a:t>x80 = (x67 + (x59 + (x52 + (x46 + (x22 + x21)))));</a:t>
            </a:r>
          </a:p>
          <a:p>
            <a:pPr fontAlgn="t"/>
            <a:r>
              <a:rPr lang="en-US" sz="300" dirty="0">
                <a:latin typeface="Consolas" panose="020B0609020204030204" pitchFamily="49" charset="0"/>
              </a:rPr>
              <a:t>x81 = (x68 + (x60 + (x53 + (x25 + x23))));</a:t>
            </a:r>
          </a:p>
          <a:p>
            <a:pPr fontAlgn="t"/>
            <a:r>
              <a:rPr lang="en-US" sz="300" dirty="0">
                <a:latin typeface="Consolas" panose="020B0609020204030204" pitchFamily="49" charset="0"/>
              </a:rPr>
              <a:t>x82 = (x69 + (x61 + (x54 + (x29 + (x26 + x24)))));</a:t>
            </a:r>
          </a:p>
          <a:p>
            <a:pPr fontAlgn="t"/>
            <a:r>
              <a:rPr lang="en-US" sz="300" dirty="0">
                <a:latin typeface="Consolas" panose="020B0609020204030204" pitchFamily="49" charset="0"/>
              </a:rPr>
              <a:t>x83 = (x70 + (x62 + (x34 + (x30 + x27))));</a:t>
            </a:r>
          </a:p>
          <a:p>
            <a:pPr fontAlgn="t"/>
            <a:r>
              <a:rPr lang="en-US" sz="300" dirty="0">
                <a:latin typeface="Consolas" panose="020B0609020204030204" pitchFamily="49" charset="0"/>
              </a:rPr>
              <a:t>x84 = (x71 + (x63 + (x40 + (x35 + (x31 + x28)))));</a:t>
            </a:r>
          </a:p>
          <a:p>
            <a:pPr fontAlgn="t"/>
            <a:r>
              <a:rPr lang="en-US" sz="300" dirty="0">
                <a:latin typeface="Consolas" panose="020B0609020204030204" pitchFamily="49" charset="0"/>
              </a:rPr>
              <a:t>x85 = (x72 + (x47 + (x41 + (x36 + x32))));</a:t>
            </a:r>
          </a:p>
          <a:p>
            <a:pPr fontAlgn="t"/>
            <a:r>
              <a:rPr lang="en-US" sz="300" dirty="0">
                <a:latin typeface="Consolas" panose="020B0609020204030204" pitchFamily="49" charset="0"/>
              </a:rPr>
              <a:t>x86 = (x75 + x85);</a:t>
            </a:r>
          </a:p>
          <a:p>
            <a:pPr fontAlgn="t"/>
            <a:r>
              <a:rPr lang="en-US" sz="300" dirty="0">
                <a:latin typeface="Consolas" panose="020B0609020204030204" pitchFamily="49" charset="0"/>
              </a:rPr>
              <a:t>x87 = (x86 &gt;&gt; </a:t>
            </a:r>
            <a:r>
              <a:rPr lang="en-US" sz="300" dirty="0">
                <a:solidFill>
                  <a:srgbClr val="005CC5"/>
                </a:solidFill>
                <a:latin typeface="Consolas" panose="020B0609020204030204" pitchFamily="49" charset="0"/>
              </a:rPr>
              <a:t>25</a:t>
            </a:r>
            <a:r>
              <a:rPr lang="en-US" sz="300" dirty="0">
                <a:latin typeface="Consolas" panose="020B0609020204030204" pitchFamily="49" charset="0"/>
              </a:rPr>
              <a:t>);</a:t>
            </a:r>
          </a:p>
          <a:p>
            <a:pPr fontAlgn="t"/>
            <a:r>
              <a:rPr lang="fr-FR" sz="300" dirty="0">
                <a:latin typeface="Consolas" panose="020B0609020204030204" pitchFamily="49" charset="0"/>
              </a:rPr>
              <a:t>x88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)(x86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0x1ffffff</a:t>
            </a:r>
            <a:r>
              <a:rPr lang="fr-FR" sz="300" dirty="0">
                <a:latin typeface="Consolas" panose="020B0609020204030204" pitchFamily="49" charset="0"/>
              </a:rPr>
              <a:t>));</a:t>
            </a:r>
          </a:p>
          <a:p>
            <a:pPr fontAlgn="t"/>
            <a:r>
              <a:rPr lang="en-US" sz="300" dirty="0">
                <a:latin typeface="Consolas" panose="020B0609020204030204" pitchFamily="49" charset="0"/>
              </a:rPr>
              <a:t>x89 = (x87 + x84);</a:t>
            </a:r>
          </a:p>
          <a:p>
            <a:pPr fontAlgn="t"/>
            <a:r>
              <a:rPr lang="en-US" sz="300" dirty="0">
                <a:latin typeface="Consolas" panose="020B0609020204030204" pitchFamily="49" charset="0"/>
              </a:rPr>
              <a:t>x90 = (x89 &gt;&gt; </a:t>
            </a:r>
            <a:r>
              <a:rPr lang="en-US" sz="300" dirty="0">
                <a:solidFill>
                  <a:srgbClr val="005CC5"/>
                </a:solidFill>
                <a:latin typeface="Consolas" panose="020B0609020204030204" pitchFamily="49" charset="0"/>
              </a:rPr>
              <a:t>26</a:t>
            </a:r>
            <a:r>
              <a:rPr lang="en-US" sz="300" dirty="0">
                <a:latin typeface="Consolas" panose="020B0609020204030204" pitchFamily="49" charset="0"/>
              </a:rPr>
              <a:t>);</a:t>
            </a:r>
          </a:p>
          <a:p>
            <a:pPr fontAlgn="t"/>
            <a:r>
              <a:rPr lang="fr-FR" sz="300" dirty="0">
                <a:latin typeface="Consolas" panose="020B0609020204030204" pitchFamily="49" charset="0"/>
              </a:rPr>
              <a:t>x91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)(x89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x92 = (x90 + x83);</a:t>
            </a:r>
          </a:p>
          <a:p>
            <a:pPr fontAlgn="t"/>
            <a:r>
              <a:rPr lang="en-US" sz="300" dirty="0">
                <a:latin typeface="Consolas" panose="020B0609020204030204" pitchFamily="49" charset="0"/>
              </a:rPr>
              <a:t>x93 = (x92 &gt;&gt; </a:t>
            </a:r>
            <a:r>
              <a:rPr lang="en-US" sz="300" dirty="0">
                <a:solidFill>
                  <a:srgbClr val="005CC5"/>
                </a:solidFill>
                <a:latin typeface="Consolas" panose="020B0609020204030204" pitchFamily="49" charset="0"/>
              </a:rPr>
              <a:t>25</a:t>
            </a:r>
            <a:r>
              <a:rPr lang="en-US" sz="300" dirty="0">
                <a:latin typeface="Consolas" panose="020B0609020204030204" pitchFamily="49" charset="0"/>
              </a:rPr>
              <a:t>);</a:t>
            </a:r>
          </a:p>
          <a:p>
            <a:pPr fontAlgn="t"/>
            <a:r>
              <a:rPr lang="fr-FR" sz="300" dirty="0">
                <a:latin typeface="Consolas" panose="020B0609020204030204" pitchFamily="49" charset="0"/>
              </a:rPr>
              <a:t>x94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)(x92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0x1ffffff</a:t>
            </a:r>
            <a:r>
              <a:rPr lang="fr-FR" sz="300" dirty="0">
                <a:latin typeface="Consolas" panose="020B0609020204030204" pitchFamily="49" charset="0"/>
              </a:rPr>
              <a:t>));</a:t>
            </a:r>
          </a:p>
          <a:p>
            <a:pPr fontAlgn="t"/>
            <a:r>
              <a:rPr lang="en-US" sz="300" dirty="0">
                <a:latin typeface="Consolas" panose="020B0609020204030204" pitchFamily="49" charset="0"/>
              </a:rPr>
              <a:t>x95 = (x93 + x82);</a:t>
            </a:r>
          </a:p>
          <a:p>
            <a:pPr fontAlgn="t"/>
            <a:r>
              <a:rPr lang="en-US" sz="300" dirty="0">
                <a:latin typeface="Consolas" panose="020B0609020204030204" pitchFamily="49" charset="0"/>
              </a:rPr>
              <a:t>x96 = (x95 &gt;&gt; </a:t>
            </a:r>
            <a:r>
              <a:rPr lang="en-US" sz="300" dirty="0">
                <a:solidFill>
                  <a:srgbClr val="005CC5"/>
                </a:solidFill>
                <a:latin typeface="Consolas" panose="020B0609020204030204" pitchFamily="49" charset="0"/>
              </a:rPr>
              <a:t>26</a:t>
            </a:r>
            <a:r>
              <a:rPr lang="en-US" sz="300" dirty="0">
                <a:latin typeface="Consolas" panose="020B0609020204030204" pitchFamily="49" charset="0"/>
              </a:rPr>
              <a:t>);</a:t>
            </a:r>
          </a:p>
          <a:p>
            <a:pPr fontAlgn="t"/>
            <a:r>
              <a:rPr lang="fr-FR" sz="300" dirty="0">
                <a:latin typeface="Consolas" panose="020B0609020204030204" pitchFamily="49" charset="0"/>
              </a:rPr>
              <a:t>x97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)(x95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x98 = (x96 + x81);</a:t>
            </a:r>
          </a:p>
          <a:p>
            <a:pPr fontAlgn="t"/>
            <a:r>
              <a:rPr lang="en-US" sz="300" dirty="0">
                <a:latin typeface="Consolas" panose="020B0609020204030204" pitchFamily="49" charset="0"/>
              </a:rPr>
              <a:t>x99 = (x98 &gt;&gt; </a:t>
            </a:r>
            <a:r>
              <a:rPr lang="en-US" sz="300" dirty="0">
                <a:solidFill>
                  <a:srgbClr val="005CC5"/>
                </a:solidFill>
                <a:latin typeface="Consolas" panose="020B0609020204030204" pitchFamily="49" charset="0"/>
              </a:rPr>
              <a:t>25</a:t>
            </a:r>
            <a:r>
              <a:rPr lang="en-US" sz="300" dirty="0">
                <a:latin typeface="Consolas" panose="020B0609020204030204" pitchFamily="49" charset="0"/>
              </a:rPr>
              <a:t>);</a:t>
            </a:r>
          </a:p>
          <a:p>
            <a:pPr fontAlgn="t"/>
            <a:r>
              <a:rPr lang="fr-FR" sz="300" dirty="0">
                <a:latin typeface="Consolas" panose="020B0609020204030204" pitchFamily="49" charset="0"/>
              </a:rPr>
              <a:t>x100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)(x98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0x1ffffff</a:t>
            </a:r>
            <a:r>
              <a:rPr lang="fr-FR" sz="300" dirty="0">
                <a:latin typeface="Consolas" panose="020B0609020204030204" pitchFamily="49" charset="0"/>
              </a:rPr>
              <a:t>));</a:t>
            </a:r>
          </a:p>
          <a:p>
            <a:pPr fontAlgn="t"/>
            <a:r>
              <a:rPr lang="en-US" sz="300" dirty="0">
                <a:latin typeface="Consolas" panose="020B0609020204030204" pitchFamily="49" charset="0"/>
              </a:rPr>
              <a:t>x101 = (x99 + x80);</a:t>
            </a:r>
          </a:p>
          <a:p>
            <a:pPr fontAlgn="t"/>
            <a:r>
              <a:rPr lang="en-US" sz="300" dirty="0">
                <a:latin typeface="Consolas" panose="020B0609020204030204" pitchFamily="49" charset="0"/>
              </a:rPr>
              <a:t>x102 = (x101 &gt;&gt; </a:t>
            </a:r>
            <a:r>
              <a:rPr lang="en-US" sz="300" dirty="0">
                <a:solidFill>
                  <a:srgbClr val="005CC5"/>
                </a:solidFill>
                <a:latin typeface="Consolas" panose="020B0609020204030204" pitchFamily="49" charset="0"/>
              </a:rPr>
              <a:t>26</a:t>
            </a:r>
            <a:r>
              <a:rPr lang="en-US" sz="300" dirty="0">
                <a:latin typeface="Consolas" panose="020B0609020204030204" pitchFamily="49" charset="0"/>
              </a:rPr>
              <a:t>);</a:t>
            </a:r>
          </a:p>
          <a:p>
            <a:pPr fontAlgn="t"/>
            <a:r>
              <a:rPr lang="fr-FR" sz="300" dirty="0">
                <a:latin typeface="Consolas" panose="020B0609020204030204" pitchFamily="49" charset="0"/>
              </a:rPr>
              <a:t>x103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)(x101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x104 = (x102 + x79);</a:t>
            </a:r>
          </a:p>
          <a:p>
            <a:pPr fontAlgn="t"/>
            <a:r>
              <a:rPr lang="en-US" sz="300" dirty="0">
                <a:latin typeface="Consolas" panose="020B0609020204030204" pitchFamily="49" charset="0"/>
              </a:rPr>
              <a:t>x105 = (x104 &gt;&gt; </a:t>
            </a:r>
            <a:r>
              <a:rPr lang="en-US" sz="300" dirty="0">
                <a:solidFill>
                  <a:srgbClr val="005CC5"/>
                </a:solidFill>
                <a:latin typeface="Consolas" panose="020B0609020204030204" pitchFamily="49" charset="0"/>
              </a:rPr>
              <a:t>25</a:t>
            </a:r>
            <a:r>
              <a:rPr lang="en-US" sz="300" dirty="0">
                <a:latin typeface="Consolas" panose="020B0609020204030204" pitchFamily="49" charset="0"/>
              </a:rPr>
              <a:t>);</a:t>
            </a:r>
          </a:p>
          <a:p>
            <a:pPr fontAlgn="t"/>
            <a:r>
              <a:rPr lang="fr-FR" sz="300" dirty="0">
                <a:latin typeface="Consolas" panose="020B0609020204030204" pitchFamily="49" charset="0"/>
              </a:rPr>
              <a:t>x106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)(x104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0x1ffffff</a:t>
            </a:r>
            <a:r>
              <a:rPr lang="fr-FR" sz="300" dirty="0">
                <a:latin typeface="Consolas" panose="020B0609020204030204" pitchFamily="49" charset="0"/>
              </a:rPr>
              <a:t>));</a:t>
            </a:r>
          </a:p>
          <a:p>
            <a:pPr fontAlgn="t"/>
            <a:r>
              <a:rPr lang="en-US" sz="300" dirty="0">
                <a:latin typeface="Consolas" panose="020B0609020204030204" pitchFamily="49" charset="0"/>
              </a:rPr>
              <a:t>x107 = (x105 + x78);</a:t>
            </a:r>
          </a:p>
          <a:p>
            <a:pPr fontAlgn="t"/>
            <a:r>
              <a:rPr lang="en-US" sz="300" dirty="0">
                <a:latin typeface="Consolas" panose="020B0609020204030204" pitchFamily="49" charset="0"/>
              </a:rPr>
              <a:t>x108 = (x107 &gt;&gt; </a:t>
            </a:r>
            <a:r>
              <a:rPr lang="en-US" sz="300" dirty="0">
                <a:solidFill>
                  <a:srgbClr val="005CC5"/>
                </a:solidFill>
                <a:latin typeface="Consolas" panose="020B0609020204030204" pitchFamily="49" charset="0"/>
              </a:rPr>
              <a:t>26</a:t>
            </a:r>
            <a:r>
              <a:rPr lang="en-US" sz="300" dirty="0">
                <a:latin typeface="Consolas" panose="020B0609020204030204" pitchFamily="49" charset="0"/>
              </a:rPr>
              <a:t>);</a:t>
            </a:r>
          </a:p>
          <a:p>
            <a:pPr fontAlgn="t"/>
            <a:r>
              <a:rPr lang="fr-FR" sz="300" dirty="0">
                <a:latin typeface="Consolas" panose="020B0609020204030204" pitchFamily="49" charset="0"/>
              </a:rPr>
              <a:t>x109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)(x107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x110 = (x108 + x77);</a:t>
            </a:r>
          </a:p>
          <a:p>
            <a:pPr fontAlgn="t"/>
            <a:r>
              <a:rPr lang="en-US" sz="300" dirty="0">
                <a:latin typeface="Consolas" panose="020B0609020204030204" pitchFamily="49" charset="0"/>
              </a:rPr>
              <a:t>x111 = (x110 &gt;&gt; </a:t>
            </a:r>
            <a:r>
              <a:rPr lang="en-US" sz="300" dirty="0">
                <a:solidFill>
                  <a:srgbClr val="005CC5"/>
                </a:solidFill>
                <a:latin typeface="Consolas" panose="020B0609020204030204" pitchFamily="49" charset="0"/>
              </a:rPr>
              <a:t>25</a:t>
            </a:r>
            <a:r>
              <a:rPr lang="en-US" sz="300" dirty="0">
                <a:latin typeface="Consolas" panose="020B0609020204030204" pitchFamily="49" charset="0"/>
              </a:rPr>
              <a:t>);</a:t>
            </a:r>
          </a:p>
          <a:p>
            <a:pPr fontAlgn="t"/>
            <a:r>
              <a:rPr lang="fr-FR" sz="300" dirty="0">
                <a:latin typeface="Consolas" panose="020B0609020204030204" pitchFamily="49" charset="0"/>
              </a:rPr>
              <a:t>x112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)(x110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0x1ffffff</a:t>
            </a:r>
            <a:r>
              <a:rPr lang="fr-FR" sz="300" dirty="0">
                <a:latin typeface="Consolas" panose="020B0609020204030204" pitchFamily="49" charset="0"/>
              </a:rPr>
              <a:t>));</a:t>
            </a:r>
          </a:p>
          <a:p>
            <a:pPr fontAlgn="t"/>
            <a:r>
              <a:rPr lang="nl-NL" sz="300" dirty="0">
                <a:latin typeface="Consolas" panose="020B0609020204030204" pitchFamily="49" charset="0"/>
              </a:rPr>
              <a:t>x113 = (x111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en-US" sz="300" dirty="0">
                <a:latin typeface="Consolas" panose="020B0609020204030204" pitchFamily="49" charset="0"/>
              </a:rPr>
              <a:t>x114 = (x76 + x113);</a:t>
            </a:r>
          </a:p>
          <a:p>
            <a:pPr fontAlgn="t"/>
            <a:r>
              <a:rPr lang="fr-FR" sz="300" dirty="0">
                <a:latin typeface="Consolas" panose="020B0609020204030204" pitchFamily="49" charset="0"/>
              </a:rPr>
              <a:t>x115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)(x114 &gt;&gt; </a:t>
            </a:r>
            <a:r>
              <a:rPr lang="fr-FR" sz="300" dirty="0">
                <a:solidFill>
                  <a:srgbClr val="005CC5"/>
                </a:solidFill>
                <a:latin typeface="Consolas" panose="020B0609020204030204" pitchFamily="49" charset="0"/>
              </a:rPr>
              <a:t>26</a:t>
            </a:r>
            <a:r>
              <a:rPr lang="fr-FR" sz="300" dirty="0">
                <a:latin typeface="Consolas" panose="020B0609020204030204" pitchFamily="49" charset="0"/>
              </a:rPr>
              <a:t>);</a:t>
            </a:r>
          </a:p>
          <a:p>
            <a:pPr fontAlgn="t"/>
            <a:r>
              <a:rPr lang="fr-FR" sz="300" dirty="0">
                <a:latin typeface="Consolas" panose="020B0609020204030204" pitchFamily="49" charset="0"/>
              </a:rPr>
              <a:t>x116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)(x114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x117 = (x115 + x88);</a:t>
            </a:r>
          </a:p>
          <a:p>
            <a:pPr fontAlgn="t"/>
            <a:r>
              <a:rPr lang="it-IT" sz="300" dirty="0">
                <a:latin typeface="Consolas" panose="020B0609020204030204" pitchFamily="49" charset="0"/>
              </a:rPr>
              <a:t>x118 = (fiat_25519_uint1)(x117 &gt;&gt; </a:t>
            </a:r>
            <a:r>
              <a:rPr lang="it-IT" sz="300" dirty="0">
                <a:solidFill>
                  <a:srgbClr val="005CC5"/>
                </a:solidFill>
                <a:latin typeface="Consolas" panose="020B0609020204030204" pitchFamily="49" charset="0"/>
              </a:rPr>
              <a:t>25</a:t>
            </a:r>
            <a:r>
              <a:rPr lang="it-IT" sz="300" dirty="0">
                <a:latin typeface="Consolas" panose="020B0609020204030204" pitchFamily="49" charset="0"/>
              </a:rPr>
              <a:t>);</a:t>
            </a:r>
          </a:p>
          <a:p>
            <a:pPr fontAlgn="t"/>
            <a:r>
              <a:rPr lang="en-US" sz="300" dirty="0">
                <a:latin typeface="Consolas" panose="020B0609020204030204" pitchFamily="49" charset="0"/>
              </a:rPr>
              <a:t>x119 = (x117 &amp; </a:t>
            </a:r>
            <a:r>
              <a:rPr lang="en-US" sz="300" dirty="0">
                <a:solidFill>
                  <a:srgbClr val="005CC5"/>
                </a:solidFill>
                <a:latin typeface="Consolas" panose="020B0609020204030204" pitchFamily="49" charset="0"/>
              </a:rPr>
              <a:t>UINT32_C</a:t>
            </a:r>
            <a:r>
              <a:rPr lang="en-US" sz="300" dirty="0">
                <a:latin typeface="Consolas" panose="020B0609020204030204" pitchFamily="49" charset="0"/>
              </a:rPr>
              <a:t>(</a:t>
            </a:r>
            <a:r>
              <a:rPr lang="en-US" sz="300" dirty="0">
                <a:solidFill>
                  <a:srgbClr val="005CC5"/>
                </a:solidFill>
                <a:latin typeface="Consolas" panose="020B0609020204030204" pitchFamily="49" charset="0"/>
              </a:rPr>
              <a:t>0x1ffffff</a:t>
            </a:r>
            <a:r>
              <a:rPr lang="en-US" sz="300" dirty="0">
                <a:latin typeface="Consolas" panose="020B0609020204030204" pitchFamily="49" charset="0"/>
              </a:rPr>
              <a:t>));</a:t>
            </a:r>
          </a:p>
          <a:p>
            <a:pPr fontAlgn="t"/>
            <a:r>
              <a:rPr lang="en-US" sz="300" dirty="0">
                <a:latin typeface="Consolas" panose="020B0609020204030204" pitchFamily="49" charset="0"/>
              </a:rPr>
              <a:t>x120 = (x118 + x91);</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0</a:t>
            </a:r>
            <a:r>
              <a:rPr lang="en-US" sz="300" dirty="0">
                <a:latin typeface="Consolas" panose="020B0609020204030204" pitchFamily="49" charset="0"/>
              </a:rPr>
              <a:t>] = x116;</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1</a:t>
            </a:r>
            <a:r>
              <a:rPr lang="en-US" sz="300" dirty="0">
                <a:latin typeface="Consolas" panose="020B0609020204030204" pitchFamily="49" charset="0"/>
              </a:rPr>
              <a:t>] = x119;</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2</a:t>
            </a:r>
            <a:r>
              <a:rPr lang="en-US" sz="300" dirty="0">
                <a:latin typeface="Consolas" panose="020B0609020204030204" pitchFamily="49" charset="0"/>
              </a:rPr>
              <a:t>] = x120;</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3</a:t>
            </a:r>
            <a:r>
              <a:rPr lang="en-US" sz="300" dirty="0">
                <a:latin typeface="Consolas" panose="020B0609020204030204" pitchFamily="49" charset="0"/>
              </a:rPr>
              <a:t>] = x94;</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4</a:t>
            </a:r>
            <a:r>
              <a:rPr lang="en-US" sz="300" dirty="0">
                <a:latin typeface="Consolas" panose="020B0609020204030204" pitchFamily="49" charset="0"/>
              </a:rPr>
              <a:t>] = x97;</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5</a:t>
            </a:r>
            <a:r>
              <a:rPr lang="en-US" sz="300" dirty="0">
                <a:latin typeface="Consolas" panose="020B0609020204030204" pitchFamily="49" charset="0"/>
              </a:rPr>
              <a:t>] = x100;</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6</a:t>
            </a:r>
            <a:r>
              <a:rPr lang="en-US" sz="300" dirty="0">
                <a:latin typeface="Consolas" panose="020B0609020204030204" pitchFamily="49" charset="0"/>
              </a:rPr>
              <a:t>] = x103;</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7</a:t>
            </a:r>
            <a:r>
              <a:rPr lang="en-US" sz="300" dirty="0">
                <a:latin typeface="Consolas" panose="020B0609020204030204" pitchFamily="49" charset="0"/>
              </a:rPr>
              <a:t>] = x106;</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8</a:t>
            </a:r>
            <a:r>
              <a:rPr lang="en-US" sz="300" dirty="0">
                <a:latin typeface="Consolas" panose="020B0609020204030204" pitchFamily="49" charset="0"/>
              </a:rPr>
              <a:t>] = x109;</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9</a:t>
            </a:r>
            <a:r>
              <a:rPr lang="en-US" sz="300" dirty="0">
                <a:latin typeface="Consolas" panose="020B0609020204030204" pitchFamily="49" charset="0"/>
              </a:rPr>
              <a:t>] = x112;</a:t>
            </a:r>
          </a:p>
          <a:p>
            <a:pPr fontAlgn="t"/>
            <a:r>
              <a:rPr lang="en-US" sz="300" dirty="0">
                <a:latin typeface="Consolas" panose="020B0609020204030204" pitchFamily="49" charset="0"/>
              </a:rPr>
              <a:t>}</a:t>
            </a:r>
          </a:p>
        </p:txBody>
      </p:sp>
      <p:sp>
        <p:nvSpPr>
          <p:cNvPr id="19" name="Arrow: Right 18">
            <a:extLst>
              <a:ext uri="{FF2B5EF4-FFF2-40B4-BE49-F238E27FC236}">
                <a16:creationId xmlns:a16="http://schemas.microsoft.com/office/drawing/2014/main" id="{5831D042-964A-42BC-B965-EDE19A60B54B}"/>
              </a:ext>
            </a:extLst>
          </p:cNvPr>
          <p:cNvSpPr/>
          <p:nvPr/>
        </p:nvSpPr>
        <p:spPr>
          <a:xfrm rot="19800000">
            <a:off x="5120516" y="2158496"/>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p:sp>
        <p:nvSpPr>
          <p:cNvPr id="20" name="Arrow: Right 19">
            <a:extLst>
              <a:ext uri="{FF2B5EF4-FFF2-40B4-BE49-F238E27FC236}">
                <a16:creationId xmlns:a16="http://schemas.microsoft.com/office/drawing/2014/main" id="{93783420-37AC-442E-A697-1CEEF5050278}"/>
              </a:ext>
            </a:extLst>
          </p:cNvPr>
          <p:cNvSpPr/>
          <p:nvPr/>
        </p:nvSpPr>
        <p:spPr>
          <a:xfrm rot="1800000">
            <a:off x="5120516" y="4132199"/>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p:sp>
        <p:nvSpPr>
          <p:cNvPr id="16" name="TextBox 15">
            <a:extLst>
              <a:ext uri="{FF2B5EF4-FFF2-40B4-BE49-F238E27FC236}">
                <a16:creationId xmlns:a16="http://schemas.microsoft.com/office/drawing/2014/main" id="{55B58841-9252-40B6-BCE7-2498942AA6D4}"/>
              </a:ext>
            </a:extLst>
          </p:cNvPr>
          <p:cNvSpPr txBox="1"/>
          <p:nvPr/>
        </p:nvSpPr>
        <p:spPr>
          <a:xfrm>
            <a:off x="7151665" y="3685371"/>
            <a:ext cx="2179320" cy="369332"/>
          </a:xfrm>
          <a:prstGeom prst="rect">
            <a:avLst/>
          </a:prstGeom>
          <a:noFill/>
        </p:spPr>
        <p:txBody>
          <a:bodyPr wrap="square" rtlCol="0">
            <a:spAutoFit/>
          </a:bodyPr>
          <a:lstStyle/>
          <a:p>
            <a:r>
              <a:rPr lang="en-US" dirty="0"/>
              <a:t>32-bit square</a:t>
            </a:r>
          </a:p>
        </p:txBody>
      </p:sp>
      <p:sp>
        <p:nvSpPr>
          <p:cNvPr id="22" name="TextBox 21">
            <a:extLst>
              <a:ext uri="{FF2B5EF4-FFF2-40B4-BE49-F238E27FC236}">
                <a16:creationId xmlns:a16="http://schemas.microsoft.com/office/drawing/2014/main" id="{B65ADA58-40FC-4FEF-BB68-8C0F04CA9043}"/>
              </a:ext>
            </a:extLst>
          </p:cNvPr>
          <p:cNvSpPr txBox="1"/>
          <p:nvPr/>
        </p:nvSpPr>
        <p:spPr>
          <a:xfrm>
            <a:off x="7151665" y="1520428"/>
            <a:ext cx="2179320" cy="369332"/>
          </a:xfrm>
          <a:prstGeom prst="rect">
            <a:avLst/>
          </a:prstGeom>
          <a:noFill/>
        </p:spPr>
        <p:txBody>
          <a:bodyPr wrap="square" rtlCol="0">
            <a:spAutoFit/>
          </a:bodyPr>
          <a:lstStyle/>
          <a:p>
            <a:r>
              <a:rPr lang="en-US" dirty="0"/>
              <a:t>64-bit square</a:t>
            </a:r>
          </a:p>
        </p:txBody>
      </p:sp>
    </p:spTree>
    <p:extLst>
      <p:ext uri="{BB962C8B-B14F-4D97-AF65-F5344CB8AC3E}">
        <p14:creationId xmlns:p14="http://schemas.microsoft.com/office/powerpoint/2010/main" val="362267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E5E8-7764-4475-B6BE-AE0521EEEC27}"/>
              </a:ext>
            </a:extLst>
          </p:cNvPr>
          <p:cNvSpPr>
            <a:spLocks noGrp="1"/>
          </p:cNvSpPr>
          <p:nvPr>
            <p:ph type="title"/>
          </p:nvPr>
        </p:nvSpPr>
        <p:spPr>
          <a:xfrm>
            <a:off x="838200" y="365125"/>
            <a:ext cx="10515600" cy="2225675"/>
          </a:xfrm>
        </p:spPr>
        <p:txBody>
          <a:bodyPr>
            <a:normAutofit/>
          </a:bodyPr>
          <a:lstStyle/>
          <a:p>
            <a:r>
              <a:rPr lang="en-US" dirty="0"/>
              <a:t>Rewriting is Too Slow</a:t>
            </a:r>
            <a:br>
              <a:rPr lang="en-US" dirty="0"/>
            </a:br>
            <a:r>
              <a:rPr lang="en-US" dirty="0"/>
              <a:t>(for industry-scale applications)</a:t>
            </a:r>
            <a:br>
              <a:rPr lang="en-US" dirty="0"/>
            </a:br>
            <a:r>
              <a:rPr lang="en-US" b="1" dirty="0"/>
              <a:t>How Slow is Too Slow?</a:t>
            </a:r>
          </a:p>
        </p:txBody>
      </p:sp>
      <p:sp>
        <p:nvSpPr>
          <p:cNvPr id="3" name="Content Placeholder 2">
            <a:extLst>
              <a:ext uri="{FF2B5EF4-FFF2-40B4-BE49-F238E27FC236}">
                <a16:creationId xmlns:a16="http://schemas.microsoft.com/office/drawing/2014/main" id="{AC5812DF-4F5E-4FAE-ABF1-6459BDA89EF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5644AFBE-DFEA-4024-8B36-AC70A7043F14}"/>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043CCC80-2C97-4A69-8826-5468A96E0299}"/>
              </a:ext>
            </a:extLst>
          </p:cNvPr>
          <p:cNvSpPr>
            <a:spLocks noGrp="1"/>
          </p:cNvSpPr>
          <p:nvPr>
            <p:ph type="sldNum" sz="quarter" idx="12"/>
          </p:nvPr>
        </p:nvSpPr>
        <p:spPr/>
        <p:txBody>
          <a:bodyPr/>
          <a:lstStyle/>
          <a:p>
            <a:fld id="{17EDA13C-DD67-4DDE-9561-698874C85DEF}" type="slidenum">
              <a:rPr lang="en-US" smtClean="0"/>
              <a:t>6</a:t>
            </a:fld>
            <a:endParaRPr lang="en-US"/>
          </a:p>
        </p:txBody>
      </p:sp>
    </p:spTree>
    <p:extLst>
      <p:ext uri="{BB962C8B-B14F-4D97-AF65-F5344CB8AC3E}">
        <p14:creationId xmlns:p14="http://schemas.microsoft.com/office/powerpoint/2010/main" val="1287256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072FBE2-ED20-484E-82C3-CA2FFA0A692B}"/>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nvGrpSpPr>
          <p:cNvPr id="20" name="Group 19">
            <a:extLst>
              <a:ext uri="{FF2B5EF4-FFF2-40B4-BE49-F238E27FC236}">
                <a16:creationId xmlns:a16="http://schemas.microsoft.com/office/drawing/2014/main" id="{B3E6FD01-B7A0-48AE-94BE-155ABC5BD6BF}"/>
              </a:ext>
            </a:extLst>
          </p:cNvPr>
          <p:cNvGrpSpPr/>
          <p:nvPr/>
        </p:nvGrpSpPr>
        <p:grpSpPr>
          <a:xfrm>
            <a:off x="822198" y="-4105574"/>
            <a:ext cx="14619717" cy="12946115"/>
            <a:chOff x="822198" y="-4105574"/>
            <a:chExt cx="14619717" cy="12946115"/>
          </a:xfrm>
        </p:grpSpPr>
        <p:sp>
          <p:nvSpPr>
            <p:cNvPr id="21" name="Rectangle: Rounded Corners 20">
              <a:extLst>
                <a:ext uri="{FF2B5EF4-FFF2-40B4-BE49-F238E27FC236}">
                  <a16:creationId xmlns:a16="http://schemas.microsoft.com/office/drawing/2014/main" id="{13660E1F-7414-4AB0-9BEB-B6386B585358}"/>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22" name="Rectangle: Rounded Corners 21">
              <a:extLst>
                <a:ext uri="{FF2B5EF4-FFF2-40B4-BE49-F238E27FC236}">
                  <a16:creationId xmlns:a16="http://schemas.microsoft.com/office/drawing/2014/main" id="{BD4599B7-40A2-4A7F-BEBC-33EEDD4D501B}"/>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23" name="Rectangle: Rounded Corners 22">
              <a:extLst>
                <a:ext uri="{FF2B5EF4-FFF2-40B4-BE49-F238E27FC236}">
                  <a16:creationId xmlns:a16="http://schemas.microsoft.com/office/drawing/2014/main" id="{9FB7B3FE-B10C-42DB-9925-56D0E7231F8F}"/>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24" name="Rectangle: Rounded Corners 23">
              <a:extLst>
                <a:ext uri="{FF2B5EF4-FFF2-40B4-BE49-F238E27FC236}">
                  <a16:creationId xmlns:a16="http://schemas.microsoft.com/office/drawing/2014/main" id="{7CA9D00C-CEA7-418C-98EC-CD3A3B9C8F1C}"/>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A4E377FD-4047-446C-BCE5-1FC686C8E77F}"/>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26" name="Rectangle: Rounded Corners 25">
              <a:extLst>
                <a:ext uri="{FF2B5EF4-FFF2-40B4-BE49-F238E27FC236}">
                  <a16:creationId xmlns:a16="http://schemas.microsoft.com/office/drawing/2014/main" id="{30C50C4C-4E58-471C-B797-F2307EF60F3E}"/>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27" name="Rectangle: Rounded Corners 26">
              <a:extLst>
                <a:ext uri="{FF2B5EF4-FFF2-40B4-BE49-F238E27FC236}">
                  <a16:creationId xmlns:a16="http://schemas.microsoft.com/office/drawing/2014/main" id="{282BE53E-24F5-4FB8-8056-9A31A842A7BB}"/>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5B090F7D-8E6F-4E25-9C0D-44C3329F725C}"/>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29" name="Rectangle: Rounded Corners 28">
              <a:extLst>
                <a:ext uri="{FF2B5EF4-FFF2-40B4-BE49-F238E27FC236}">
                  <a16:creationId xmlns:a16="http://schemas.microsoft.com/office/drawing/2014/main" id="{A10F2379-CDF0-458C-B1DB-A0866BF8FBAD}"/>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494F76C7-90BB-423B-B38D-84FCD564745A}"/>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8</a:t>
            </a:fld>
            <a:endParaRPr lang="en-US"/>
          </a:p>
        </p:txBody>
      </p:sp>
    </p:spTree>
    <p:extLst>
      <p:ext uri="{BB962C8B-B14F-4D97-AF65-F5344CB8AC3E}">
        <p14:creationId xmlns:p14="http://schemas.microsoft.com/office/powerpoint/2010/main" val="2499556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EFDC63CA-447F-430B-AE49-5D69D6330FEA}"/>
              </a:ext>
            </a:extLst>
          </p:cNvPr>
          <p:cNvGrpSpPr/>
          <p:nvPr/>
        </p:nvGrpSpPr>
        <p:grpSpPr>
          <a:xfrm>
            <a:off x="822198" y="-4105574"/>
            <a:ext cx="14619717" cy="12946115"/>
            <a:chOff x="822198" y="-4105574"/>
            <a:chExt cx="14619717" cy="12946115"/>
          </a:xfrm>
        </p:grpSpPr>
        <p:sp>
          <p:nvSpPr>
            <p:cNvPr id="43" name="Rectangle: Rounded Corners 42">
              <a:extLst>
                <a:ext uri="{FF2B5EF4-FFF2-40B4-BE49-F238E27FC236}">
                  <a16:creationId xmlns:a16="http://schemas.microsoft.com/office/drawing/2014/main" id="{D14A5845-EA23-4871-A896-EEC89A1300FA}"/>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44" name="Rectangle: Rounded Corners 43">
              <a:extLst>
                <a:ext uri="{FF2B5EF4-FFF2-40B4-BE49-F238E27FC236}">
                  <a16:creationId xmlns:a16="http://schemas.microsoft.com/office/drawing/2014/main" id="{47718C66-9807-4FE5-8B31-818638161757}"/>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45" name="Rectangle: Rounded Corners 44">
              <a:extLst>
                <a:ext uri="{FF2B5EF4-FFF2-40B4-BE49-F238E27FC236}">
                  <a16:creationId xmlns:a16="http://schemas.microsoft.com/office/drawing/2014/main" id="{2AB261CC-3507-42C2-854D-1C3CD7284269}"/>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46" name="Rectangle: Rounded Corners 45">
              <a:extLst>
                <a:ext uri="{FF2B5EF4-FFF2-40B4-BE49-F238E27FC236}">
                  <a16:creationId xmlns:a16="http://schemas.microsoft.com/office/drawing/2014/main" id="{DFDCE41F-E84B-4FA5-BFC1-C9DD20C4BFA0}"/>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47" name="Rectangle: Rounded Corners 46">
              <a:extLst>
                <a:ext uri="{FF2B5EF4-FFF2-40B4-BE49-F238E27FC236}">
                  <a16:creationId xmlns:a16="http://schemas.microsoft.com/office/drawing/2014/main" id="{0E8FF813-23A2-4DD8-B4B2-D7A48BB28D0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48" name="Rectangle: Rounded Corners 47">
              <a:extLst>
                <a:ext uri="{FF2B5EF4-FFF2-40B4-BE49-F238E27FC236}">
                  <a16:creationId xmlns:a16="http://schemas.microsoft.com/office/drawing/2014/main" id="{B48A275B-4107-42A9-A5ED-34D374EC982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49" name="Rectangle: Rounded Corners 48">
              <a:extLst>
                <a:ext uri="{FF2B5EF4-FFF2-40B4-BE49-F238E27FC236}">
                  <a16:creationId xmlns:a16="http://schemas.microsoft.com/office/drawing/2014/main" id="{B89269DF-E493-4260-80AC-6CDCF6CD3B29}"/>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50" name="Rectangle: Rounded Corners 49">
              <a:extLst>
                <a:ext uri="{FF2B5EF4-FFF2-40B4-BE49-F238E27FC236}">
                  <a16:creationId xmlns:a16="http://schemas.microsoft.com/office/drawing/2014/main" id="{EC6675A0-F306-4F9D-BCA6-1019ED8AE198}"/>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51" name="Rectangle: Rounded Corners 50">
              <a:extLst>
                <a:ext uri="{FF2B5EF4-FFF2-40B4-BE49-F238E27FC236}">
                  <a16:creationId xmlns:a16="http://schemas.microsoft.com/office/drawing/2014/main" id="{BB398306-16C3-4072-8344-264AED5BCFCB}"/>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52" name="Rectangle: Rounded Corners 51">
              <a:extLst>
                <a:ext uri="{FF2B5EF4-FFF2-40B4-BE49-F238E27FC236}">
                  <a16:creationId xmlns:a16="http://schemas.microsoft.com/office/drawing/2014/main" id="{781B2588-98C4-49E7-9F65-2B209F429CD3}"/>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ITP 2022</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9</a:t>
            </a:fld>
            <a:endParaRPr lang="en-US"/>
          </a:p>
        </p:txBody>
      </p:sp>
      <p:sp>
        <p:nvSpPr>
          <p:cNvPr id="21" name="Rectangle: Rounded Corners 20">
            <a:extLst>
              <a:ext uri="{FF2B5EF4-FFF2-40B4-BE49-F238E27FC236}">
                <a16:creationId xmlns:a16="http://schemas.microsoft.com/office/drawing/2014/main" id="{A5829991-C7DC-48E7-B938-3FD1F77FB2DD}"/>
              </a:ext>
            </a:extLst>
          </p:cNvPr>
          <p:cNvSpPr/>
          <p:nvPr/>
        </p:nvSpPr>
        <p:spPr>
          <a:xfrm>
            <a:off x="838200" y="3161298"/>
            <a:ext cx="892191" cy="89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Associational</a:t>
            </a:r>
          </a:p>
        </p:txBody>
      </p:sp>
      <p:sp>
        <p:nvSpPr>
          <p:cNvPr id="22" name="Rectangle: Rounded Corners 21">
            <a:extLst>
              <a:ext uri="{FF2B5EF4-FFF2-40B4-BE49-F238E27FC236}">
                <a16:creationId xmlns:a16="http://schemas.microsoft.com/office/drawing/2014/main" id="{AC046869-986A-4A9D-A252-EAB428B39E21}"/>
              </a:ext>
            </a:extLst>
          </p:cNvPr>
          <p:cNvSpPr/>
          <p:nvPr/>
        </p:nvSpPr>
        <p:spPr>
          <a:xfrm>
            <a:off x="838200" y="4402369"/>
            <a:ext cx="754931" cy="754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Positional</a:t>
            </a:r>
            <a:endParaRPr lang="en-US" dirty="0"/>
          </a:p>
        </p:txBody>
      </p:sp>
      <p:sp>
        <p:nvSpPr>
          <p:cNvPr id="23" name="Rectangle: Rounded Corners 22">
            <a:extLst>
              <a:ext uri="{FF2B5EF4-FFF2-40B4-BE49-F238E27FC236}">
                <a16:creationId xmlns:a16="http://schemas.microsoft.com/office/drawing/2014/main" id="{DA9A87B9-4E20-44F9-9DD4-AEC044845284}"/>
              </a:ext>
            </a:extLst>
          </p:cNvPr>
          <p:cNvSpPr/>
          <p:nvPr/>
        </p:nvSpPr>
        <p:spPr>
          <a:xfrm>
            <a:off x="1809464" y="3284832"/>
            <a:ext cx="645123" cy="64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Columns</a:t>
            </a:r>
          </a:p>
        </p:txBody>
      </p:sp>
      <p:sp>
        <p:nvSpPr>
          <p:cNvPr id="24" name="Rectangle: Rounded Corners 23">
            <a:extLst>
              <a:ext uri="{FF2B5EF4-FFF2-40B4-BE49-F238E27FC236}">
                <a16:creationId xmlns:a16="http://schemas.microsoft.com/office/drawing/2014/main" id="{8F768427-1DF4-4A5C-B21A-2332E7942F04}"/>
              </a:ext>
            </a:extLst>
          </p:cNvPr>
          <p:cNvSpPr/>
          <p:nvPr/>
        </p:nvSpPr>
        <p:spPr>
          <a:xfrm>
            <a:off x="1752237" y="4251328"/>
            <a:ext cx="1061479" cy="1057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B433F9F6-1100-4821-B49E-EDEB5C5D758E}"/>
              </a:ext>
            </a:extLst>
          </p:cNvPr>
          <p:cNvSpPr/>
          <p:nvPr/>
        </p:nvSpPr>
        <p:spPr>
          <a:xfrm>
            <a:off x="2533660" y="3115544"/>
            <a:ext cx="983698" cy="983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Montgomery</a:t>
            </a:r>
          </a:p>
        </p:txBody>
      </p:sp>
      <p:sp>
        <p:nvSpPr>
          <p:cNvPr id="26" name="Rectangle: Rounded Corners 25">
            <a:extLst>
              <a:ext uri="{FF2B5EF4-FFF2-40B4-BE49-F238E27FC236}">
                <a16:creationId xmlns:a16="http://schemas.microsoft.com/office/drawing/2014/main" id="{9918F4BD-C2F0-4027-80BC-8D97ADE16491}"/>
              </a:ext>
            </a:extLst>
          </p:cNvPr>
          <p:cNvSpPr/>
          <p:nvPr/>
        </p:nvSpPr>
        <p:spPr>
          <a:xfrm>
            <a:off x="3608795" y="3724036"/>
            <a:ext cx="334000" cy="33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Base Conversion</a:t>
            </a:r>
          </a:p>
        </p:txBody>
      </p:sp>
      <p:sp>
        <p:nvSpPr>
          <p:cNvPr id="27" name="Rectangle: Rounded Corners 26">
            <a:extLst>
              <a:ext uri="{FF2B5EF4-FFF2-40B4-BE49-F238E27FC236}">
                <a16:creationId xmlns:a16="http://schemas.microsoft.com/office/drawing/2014/main" id="{9F4B6B52-C4E3-45EC-A702-796092A90DD0}"/>
              </a:ext>
            </a:extLst>
          </p:cNvPr>
          <p:cNvSpPr/>
          <p:nvPr/>
        </p:nvSpPr>
        <p:spPr>
          <a:xfrm>
            <a:off x="2972822" y="4294848"/>
            <a:ext cx="969972" cy="969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B20942B3-C06B-45AA-B612-1E6FDB6A567C}"/>
              </a:ext>
            </a:extLst>
          </p:cNvPr>
          <p:cNvSpPr/>
          <p:nvPr/>
        </p:nvSpPr>
        <p:spPr>
          <a:xfrm>
            <a:off x="3596431" y="3165845"/>
            <a:ext cx="356877" cy="356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t>Freeze</a:t>
            </a:r>
            <a:endParaRPr lang="en-US" dirty="0"/>
          </a:p>
        </p:txBody>
      </p:sp>
      <p:sp>
        <p:nvSpPr>
          <p:cNvPr id="29" name="Rectangle: Rounded Corners 28">
            <a:extLst>
              <a:ext uri="{FF2B5EF4-FFF2-40B4-BE49-F238E27FC236}">
                <a16:creationId xmlns:a16="http://schemas.microsoft.com/office/drawing/2014/main" id="{1B0CA2E5-B25A-49A7-ADAD-E5CAE298C809}"/>
              </a:ext>
            </a:extLst>
          </p:cNvPr>
          <p:cNvSpPr/>
          <p:nvPr/>
        </p:nvSpPr>
        <p:spPr>
          <a:xfrm>
            <a:off x="4055982" y="4367158"/>
            <a:ext cx="2273944" cy="2273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3F2A756C-C703-47A5-9E65-3B3C04414E72}"/>
              </a:ext>
            </a:extLst>
          </p:cNvPr>
          <p:cNvSpPr/>
          <p:nvPr/>
        </p:nvSpPr>
        <p:spPr>
          <a:xfrm>
            <a:off x="4021867" y="163315"/>
            <a:ext cx="4131533" cy="41315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Tree>
    <p:extLst>
      <p:ext uri="{BB962C8B-B14F-4D97-AF65-F5344CB8AC3E}">
        <p14:creationId xmlns:p14="http://schemas.microsoft.com/office/powerpoint/2010/main" val="14435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2"/>
                                        </p:tgtEl>
                                      </p:cBhvr>
                                      <p:by x="50000" y="50000"/>
                                    </p:animScale>
                                  </p:childTnLst>
                                </p:cTn>
                              </p:par>
                              <p:par>
                                <p:cTn id="7" presetID="42" presetClass="path" presetSubtype="0" fill="hold" nodeType="withEffect">
                                  <p:stCondLst>
                                    <p:cond delay="0"/>
                                  </p:stCondLst>
                                  <p:childTnLst>
                                    <p:animMotion origin="layout" path="M 2.91667E-6 1.11111E-6 L -0.29818 0.15486 " pathEditMode="relative" rAng="0" ptsTypes="AA">
                                      <p:cBhvr>
                                        <p:cTn id="8" dur="2000" fill="hold"/>
                                        <p:tgtEl>
                                          <p:spTgt spid="42"/>
                                        </p:tgtEl>
                                        <p:attrNameLst>
                                          <p:attrName>ppt_x</p:attrName>
                                          <p:attrName>ppt_y</p:attrName>
                                        </p:attrNameLst>
                                      </p:cBhvr>
                                      <p:rCtr x="-14909" y="7731"/>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42"/>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27964</TotalTime>
  <Words>14285</Words>
  <Application>Microsoft Office PowerPoint</Application>
  <PresentationFormat>Widescreen</PresentationFormat>
  <Paragraphs>1428</Paragraphs>
  <Slides>42</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 Light</vt:lpstr>
      <vt:lpstr>Courier New</vt:lpstr>
      <vt:lpstr>Calibri</vt:lpstr>
      <vt:lpstr>Cambria Math</vt:lpstr>
      <vt:lpstr>Arial</vt:lpstr>
      <vt:lpstr>Consolas</vt:lpstr>
      <vt:lpstr>Office Theme</vt:lpstr>
      <vt:lpstr>Accelerating Verified-Compiler Development with a Verified Rewriting Engine</vt:lpstr>
      <vt:lpstr>Rewriting: An Essential Proof Engine Component</vt:lpstr>
      <vt:lpstr>Rewriting is Too Slow (for industry-scale applications)</vt:lpstr>
      <vt:lpstr>      Fiat Cryptography</vt:lpstr>
      <vt:lpstr>Partial Evaluation &amp; Rewriting in Fiat Cryptography</vt:lpstr>
      <vt:lpstr>Rewriting is Too Slow (for industry-scale applications) How Slow is Too Slow?</vt:lpstr>
      <vt:lpstr>Fiat Cryptography Pieces</vt:lpstr>
      <vt:lpstr>Verification Time: 1 limb</vt:lpstr>
      <vt:lpstr>Verification Time: 1 limb</vt:lpstr>
      <vt:lpstr>Verification Time: 2 limbs</vt:lpstr>
      <vt:lpstr>Verification Time: 3 limbs</vt:lpstr>
      <vt:lpstr>Two Options for Solutions</vt:lpstr>
      <vt:lpstr>Non-Reflection Example</vt:lpstr>
      <vt:lpstr>Reflection Example: Up-Front Work</vt:lpstr>
      <vt:lpstr>Reflection Example</vt:lpstr>
      <vt:lpstr>Why isn’t there an off-the-shelf solution?</vt:lpstr>
      <vt:lpstr>Hard To Use</vt:lpstr>
      <vt:lpstr>Hard Easy To Use</vt:lpstr>
      <vt:lpstr>Alternate Usage Mode: Extracted Codegen</vt:lpstr>
      <vt:lpstr>Alternate Usage Mode: Extracted Codegen</vt:lpstr>
      <vt:lpstr>Making the Rewriter Usable</vt:lpstr>
      <vt:lpstr>Why isn’t there an off-the-shelf solution?</vt:lpstr>
      <vt:lpstr>Gödel’s Obstacle</vt:lpstr>
      <vt:lpstr>Our Solution</vt:lpstr>
      <vt:lpstr>Our Solution</vt:lpstr>
      <vt:lpstr>Extending Our Solution (Future Work)</vt:lpstr>
      <vt:lpstr>Autogenerating Family Instantiations</vt:lpstr>
      <vt:lpstr>Families</vt:lpstr>
      <vt:lpstr>Why isn’t there an off-the-shelf solution?</vt:lpstr>
      <vt:lpstr>Main Components of our Rewriter</vt:lpstr>
      <vt:lpstr>Normalization by Evaluation</vt:lpstr>
      <vt:lpstr>Normalization by Evaluation: Rewrite Ordering</vt:lpstr>
      <vt:lpstr>Pattern-Matching Compilation</vt:lpstr>
      <vt:lpstr>Parametric Higher-Order Abstract Syntax (PHOAS)</vt:lpstr>
      <vt:lpstr>Performance Evaluation</vt:lpstr>
      <vt:lpstr>Performance on Fiat Cryptography</vt:lpstr>
      <vt:lpstr>Synthetic Performance Benchmark</vt:lpstr>
      <vt:lpstr>Future Work</vt:lpstr>
      <vt:lpstr>PowerPoint Presentation</vt:lpstr>
      <vt:lpstr>Extra Content</vt:lpstr>
      <vt:lpstr>Rewriting Pseudocode: No Binders</vt:lpstr>
      <vt:lpstr>Rewriting Pseudocode: With Binders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Accelerating Verified-Compiler Development with a Verified Rewriting Engine</dc:title>
  <dc:creator>Jason Gross;Andres Erbsen;Jade Philipoom;Miraya Poddar-Agrawal;Adam Chlipala</dc:creator>
  <cp:keywords>compiler verification; rewriting engines; cryptography</cp:keywords>
  <cp:lastModifiedBy>Jason Gross</cp:lastModifiedBy>
  <cp:revision>131</cp:revision>
  <dcterms:created xsi:type="dcterms:W3CDTF">2022-06-28T17:49:39Z</dcterms:created>
  <dcterms:modified xsi:type="dcterms:W3CDTF">2022-08-10T06:05:41Z</dcterms:modified>
  <cp:category>Theory of computation~Logic and verification;Theory of computation~Equational logic and rewriting;Software and its engineering~Compilers;Software and its engineering~Translator writing systems and compiler generators</cp:category>
</cp:coreProperties>
</file>